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5.xml" Type="http://schemas.openxmlformats.org/officeDocument/2006/relationships/slide" Id="rId10"/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rgbClr val="000000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rgbClr val="000000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rgbClr val="000000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http://it.wikipedia.org/wiki/1952" Type="http://schemas.openxmlformats.org/officeDocument/2006/relationships/hyperlink" TargetMode="External" Id="rId19"/><Relationship Target="http://it.wikipedia.org/wiki/Esistenza_di_Dio" Type="http://schemas.openxmlformats.org/officeDocument/2006/relationships/hyperlink" TargetMode="External" Id="rId18"/><Relationship Target="http://it.wikipedia.org/wiki/Farsa_(genere_teatrale)" Type="http://schemas.openxmlformats.org/officeDocument/2006/relationships/hyperlink" TargetMode="External" Id="rId17"/><Relationship Target="http://it.wikipedia.org/wiki/1950" Type="http://schemas.openxmlformats.org/officeDocument/2006/relationships/hyperlink" TargetMode="External" Id="rId16"/><Relationship Target="http://it.wikipedia.org/wiki/Teatro" Type="http://schemas.openxmlformats.org/officeDocument/2006/relationships/hyperlink" TargetMode="External" Id="rId15"/><Relationship Target="http://it.wikipedia.org/wiki/Je_suis_partout" Type="http://schemas.openxmlformats.org/officeDocument/2006/relationships/hyperlink" TargetMode="External" Id="rId14"/><Relationship Target="http://it.wikipedia.org/wiki/Montmartre" Type="http://schemas.openxmlformats.org/officeDocument/2006/relationships/hyperlink" TargetMode="External" Id="rId12"/><Relationship Target="http://it.wikipedia.org/wiki/Collaborazionismo" Type="http://schemas.openxmlformats.org/officeDocument/2006/relationships/hyperlink" TargetMode="External" Id="rId13"/><Relationship Target="http://it.wikipedia.org/wiki/Louis_Daquin" Type="http://schemas.openxmlformats.org/officeDocument/2006/relationships/hyperlink" TargetMode="External" Id="rId10"/><Relationship Target="http://it.wikipedia.org/wiki/1928" Type="http://schemas.openxmlformats.org/officeDocument/2006/relationships/hyperlink" TargetMode="External" Id="rId11"/><Relationship Target="../media/image01.jpg" Type="http://schemas.openxmlformats.org/officeDocument/2006/relationships/image" Id="rId25"/><Relationship Target="../notesSlides/notesSlide2.xml" Type="http://schemas.openxmlformats.org/officeDocument/2006/relationships/notesSlide" Id="rId2"/><Relationship Target="http://it.wikipedia.org/wiki/%C3%89mile_Zola" Type="http://schemas.openxmlformats.org/officeDocument/2006/relationships/hyperlink" TargetMode="External" Id="rId21"/><Relationship Target="../slideLayouts/slideLayout2.xml" Type="http://schemas.openxmlformats.org/officeDocument/2006/relationships/slideLayout" Id="rId1"/><Relationship Target="http://it.wikipedia.org/wiki/Fantastico" Type="http://schemas.openxmlformats.org/officeDocument/2006/relationships/hyperlink" TargetMode="External" Id="rId22"/><Relationship Target="http://it.wikipedia.org/wiki/1929" Type="http://schemas.openxmlformats.org/officeDocument/2006/relationships/hyperlink" TargetMode="External" Id="rId4"/><Relationship Target="http://it.wikipedia.org/wiki/Pena_di_morte" Type="http://schemas.openxmlformats.org/officeDocument/2006/relationships/hyperlink" TargetMode="External" Id="rId23"/><Relationship Target="http://it.wikipedia.org/wiki/1926" Type="http://schemas.openxmlformats.org/officeDocument/2006/relationships/hyperlink" TargetMode="External" Id="rId3"/><Relationship Target="http://it.wikipedia.org/wiki/Barbara_(cantante)" Type="http://schemas.openxmlformats.org/officeDocument/2006/relationships/hyperlink" TargetMode="External" Id="rId24"/><Relationship Target="http://it.wikipedia.org/wiki/Honor%C3%A9_de_Balzac" Type="http://schemas.openxmlformats.org/officeDocument/2006/relationships/hyperlink" TargetMode="External" Id="rId20"/><Relationship Target="http://it.wikipedia.org/wiki/Pierre_Chenal" Type="http://schemas.openxmlformats.org/officeDocument/2006/relationships/hyperlink" TargetMode="External" Id="rId9"/><Relationship Target="http://it.wikipedia.org/wiki/1930" Type="http://schemas.openxmlformats.org/officeDocument/2006/relationships/hyperlink" TargetMode="External" Id="rId6"/><Relationship Target="http://it.wikipedia.org/wiki/Premio_Renaudot" Type="http://schemas.openxmlformats.org/officeDocument/2006/relationships/hyperlink" TargetMode="External" Id="rId5"/><Relationship Target="http://it.wikipedia.org/wiki/1933" Type="http://schemas.openxmlformats.org/officeDocument/2006/relationships/hyperlink" TargetMode="External" Id="rId8"/><Relationship Target="http://it.wikipedia.org/wiki/1931" Type="http://schemas.openxmlformats.org/officeDocument/2006/relationships/hyperlink" TargetMode="External" Id="rId7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it"/>
              <a:t>IL PASSAMURA di Marcel Aymé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it"/>
              <a:t>presentazione di Federico Piccina e Marco Cavalleri.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it"/>
              <a:t>Marcel Aymé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000" lang="it"/>
              <a:t>Nei circoli letterari si fece notare con il suo primo romanzo, </a:t>
            </a:r>
            <a:r>
              <a:rPr sz="1000" lang="it" i="1"/>
              <a:t>Brûlebois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3"/>
              </a:rPr>
              <a:t>1926</a:t>
            </a:r>
            <a:r>
              <a:rPr sz="1000" lang="it"/>
              <a:t>), ma i successivi </a:t>
            </a:r>
            <a:r>
              <a:rPr sz="1000" lang="it" i="1"/>
              <a:t>Aller retour</a:t>
            </a:r>
            <a:r>
              <a:rPr sz="1000" lang="it"/>
              <a:t> e </a:t>
            </a:r>
            <a:r>
              <a:rPr sz="1000" lang="it" i="1"/>
              <a:t>Les Jumeaux du diable</a:t>
            </a:r>
            <a:r>
              <a:rPr sz="1000" lang="it"/>
              <a:t>furono meno apprezzati. Con </a:t>
            </a:r>
            <a:r>
              <a:rPr sz="1000" lang="it" i="1"/>
              <a:t>La Table aux crevés</a:t>
            </a:r>
            <a:r>
              <a:rPr sz="1000" lang="it"/>
              <a:t> ottenne nel </a:t>
            </a:r>
            <a:r>
              <a:rPr u="sng" sz="1000" lang="it">
                <a:solidFill>
                  <a:srgbClr val="0B0080"/>
                </a:solidFill>
                <a:hlinkClick r:id="rId4"/>
              </a:rPr>
              <a:t>1929</a:t>
            </a:r>
            <a:r>
              <a:rPr sz="1000" lang="it"/>
              <a:t> il </a:t>
            </a:r>
            <a:r>
              <a:rPr u="sng" sz="1000" lang="it">
                <a:solidFill>
                  <a:srgbClr val="0B0080"/>
                </a:solidFill>
                <a:hlinkClick r:id="rId5"/>
              </a:rPr>
              <a:t>Premio Renaudot</a:t>
            </a:r>
            <a:r>
              <a:rPr sz="1000" lang="it"/>
              <a:t>. </a:t>
            </a:r>
            <a:r>
              <a:rPr sz="1000" lang="it" i="1"/>
              <a:t>La Rue sans nom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6"/>
              </a:rPr>
              <a:t>1930</a:t>
            </a:r>
            <a:r>
              <a:rPr sz="1000" lang="it"/>
              <a:t>) fu ben accolto dai critici, ma </a:t>
            </a:r>
            <a:r>
              <a:rPr sz="1000" lang="it" i="1"/>
              <a:t>Le Vaurien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7"/>
              </a:rPr>
              <a:t>1931</a:t>
            </a:r>
            <a:r>
              <a:rPr sz="1000" lang="it"/>
              <a:t>) fu nuovamente un insuccesso. Solo con </a:t>
            </a:r>
            <a:r>
              <a:rPr sz="1000" lang="it" i="1"/>
              <a:t>La Jument verte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8"/>
              </a:rPr>
              <a:t>1933</a:t>
            </a:r>
            <a:r>
              <a:rPr sz="1000" lang="it"/>
              <a:t>) raggiunse la vera fama. Nello stesso anno, infatti, anche il cinema si accorse della sua opera e cominciò una lunga serie di adattamenti (collaborò anche ad alcune sceneggiature per </a:t>
            </a:r>
            <a:r>
              <a:rPr u="sng" sz="1000" lang="it">
                <a:solidFill>
                  <a:srgbClr val="0B0080"/>
                </a:solidFill>
                <a:hlinkClick r:id="rId9"/>
              </a:rPr>
              <a:t>Pierre Chenal</a:t>
            </a:r>
            <a:r>
              <a:rPr sz="1000" lang="it"/>
              <a:t>, </a:t>
            </a:r>
            <a:r>
              <a:rPr u="sng" sz="1000" lang="it">
                <a:solidFill>
                  <a:srgbClr val="0B0080"/>
                </a:solidFill>
                <a:hlinkClick r:id="rId10"/>
              </a:rPr>
              <a:t>Louis Daquin</a:t>
            </a:r>
            <a:r>
              <a:rPr sz="1000" lang="it"/>
              <a:t> e altri registi).</a:t>
            </a:r>
          </a:p>
          <a:p>
            <a:pPr rtl="0" lvl="0">
              <a:buNone/>
            </a:pPr>
            <a:r>
              <a:rPr sz="1000" lang="it"/>
              <a:t>Dal </a:t>
            </a:r>
            <a:r>
              <a:rPr u="sng" sz="1000" lang="it">
                <a:solidFill>
                  <a:srgbClr val="0B0080"/>
                </a:solidFill>
                <a:hlinkClick r:id="rId11"/>
              </a:rPr>
              <a:t>1928</a:t>
            </a:r>
            <a:r>
              <a:rPr sz="1000" lang="it"/>
              <a:t> abitò a </a:t>
            </a:r>
            <a:r>
              <a:rPr u="sng" sz="1000" lang="it">
                <a:solidFill>
                  <a:srgbClr val="0B0080"/>
                </a:solidFill>
                <a:hlinkClick r:id="rId12"/>
              </a:rPr>
              <a:t>Montmartre</a:t>
            </a:r>
            <a:r>
              <a:rPr sz="1000" lang="it"/>
              <a:t>, pubblicò racconti per bambini, romanzi, raccolte di novelle. Pubblicò anche testi nell'organo</a:t>
            </a:r>
            <a:r>
              <a:rPr u="sng" sz="1000" lang="it">
                <a:solidFill>
                  <a:srgbClr val="0B0080"/>
                </a:solidFill>
                <a:hlinkClick r:id="rId13"/>
              </a:rPr>
              <a:t>collaborazionista</a:t>
            </a:r>
            <a:r>
              <a:rPr sz="1000" lang="it"/>
              <a:t> </a:t>
            </a:r>
            <a:r>
              <a:rPr u="sng" sz="1000" lang="it" i="1">
                <a:solidFill>
                  <a:srgbClr val="0B0080"/>
                </a:solidFill>
                <a:hlinkClick r:id="rId14"/>
              </a:rPr>
              <a:t>Je suis partout</a:t>
            </a:r>
            <a:r>
              <a:rPr sz="1000" lang="it"/>
              <a:t>, cosa che gli fu in seguito rimproverata.</a:t>
            </a:r>
          </a:p>
          <a:p>
            <a:pPr rtl="0" lvl="0">
              <a:buNone/>
            </a:pPr>
            <a:r>
              <a:rPr sz="1000" lang="it"/>
              <a:t>A </a:t>
            </a:r>
            <a:r>
              <a:rPr u="sng" sz="1000" lang="it">
                <a:solidFill>
                  <a:srgbClr val="0B0080"/>
                </a:solidFill>
                <a:hlinkClick r:id="rId15"/>
              </a:rPr>
              <a:t>teatro</a:t>
            </a:r>
            <a:r>
              <a:rPr sz="1000" lang="it"/>
              <a:t>, ottenne grande successo con </a:t>
            </a:r>
            <a:r>
              <a:rPr sz="1000" lang="it" i="1"/>
              <a:t>Lucienne et le boucher</a:t>
            </a:r>
            <a:r>
              <a:rPr sz="1000" lang="it"/>
              <a:t>, </a:t>
            </a:r>
            <a:r>
              <a:rPr sz="1000" lang="it" i="1"/>
              <a:t>Clérambard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16"/>
              </a:rPr>
              <a:t>1950</a:t>
            </a:r>
            <a:r>
              <a:rPr sz="1000" lang="it"/>
              <a:t>), </a:t>
            </a:r>
            <a:r>
              <a:rPr u="sng" sz="1000" lang="it">
                <a:solidFill>
                  <a:srgbClr val="0B0080"/>
                </a:solidFill>
                <a:hlinkClick r:id="rId17"/>
              </a:rPr>
              <a:t>farsa</a:t>
            </a:r>
            <a:r>
              <a:rPr sz="1000" lang="it"/>
              <a:t> che mal nasconde un interrogativo sull'</a:t>
            </a:r>
            <a:r>
              <a:rPr u="sng" sz="1000" lang="it">
                <a:solidFill>
                  <a:srgbClr val="0B0080"/>
                </a:solidFill>
                <a:hlinkClick r:id="rId18"/>
              </a:rPr>
              <a:t>esistenza di Dio</a:t>
            </a:r>
            <a:r>
              <a:rPr sz="1000" lang="it"/>
              <a:t>, e un'altra farsa, </a:t>
            </a:r>
            <a:r>
              <a:rPr sz="1000" lang="it" i="1"/>
              <a:t>La Tête des autres</a:t>
            </a:r>
            <a:r>
              <a:rPr sz="1000" lang="it"/>
              <a:t> (</a:t>
            </a:r>
            <a:r>
              <a:rPr u="sng" sz="1000" lang="it">
                <a:solidFill>
                  <a:srgbClr val="0B0080"/>
                </a:solidFill>
                <a:hlinkClick r:id="rId19"/>
              </a:rPr>
              <a:t>1952</a:t>
            </a:r>
            <a:r>
              <a:rPr sz="1000" lang="it"/>
              <a:t>), messa in scena da André Barsacq, della quale l'unica a non ridere fu la magistratura.</a:t>
            </a:r>
          </a:p>
          <a:p>
            <a:pPr rtl="0" lvl="0">
              <a:buNone/>
            </a:pPr>
            <a:r>
              <a:rPr sz="1000" lang="it"/>
              <a:t>Lo stile di Marcel Aymé è davvero classico. Egli analizzò, con spirito, le traversie dell'uomo e della società. La sua visione può forse essere cupa. L'ipocrisia, l'avidità, la violenza, l'ingiustizia, il disprezzo compaiono nelle sue opere, così come il cameratismo, l'amicizia, la bontà, la gentilezza e la dedizione. Egli descrisse le strutture sociali in modo molto realista, nello stile di </a:t>
            </a:r>
            <a:r>
              <a:rPr u="sng" sz="1000" lang="it">
                <a:solidFill>
                  <a:srgbClr val="0B0080"/>
                </a:solidFill>
                <a:hlinkClick r:id="rId20"/>
              </a:rPr>
              <a:t>Balzac</a:t>
            </a:r>
            <a:r>
              <a:rPr sz="1000" lang="it"/>
              <a:t> o di </a:t>
            </a:r>
            <a:r>
              <a:rPr u="sng" sz="1000" lang="it">
                <a:solidFill>
                  <a:srgbClr val="0B0080"/>
                </a:solidFill>
                <a:hlinkClick r:id="rId21"/>
              </a:rPr>
              <a:t>Zola</a:t>
            </a:r>
            <a:r>
              <a:rPr sz="1000" lang="it"/>
              <a:t>, attribuendo al contempo un ruolo importante al </a:t>
            </a:r>
            <a:r>
              <a:rPr u="sng" sz="1000" lang="it">
                <a:solidFill>
                  <a:srgbClr val="0B0080"/>
                </a:solidFill>
                <a:hlinkClick r:id="rId22"/>
              </a:rPr>
              <a:t>fantastico</a:t>
            </a:r>
            <a:r>
              <a:rPr sz="1000" lang="it"/>
              <a:t>.</a:t>
            </a:r>
          </a:p>
          <a:p>
            <a:pPr rtl="0" lvl="0">
              <a:buNone/>
            </a:pPr>
            <a:r>
              <a:rPr sz="1000" lang="it"/>
              <a:t>Il suo testo teatrale </a:t>
            </a:r>
            <a:r>
              <a:rPr sz="1000" lang="it" i="1"/>
              <a:t>La Tête des Autres</a:t>
            </a:r>
            <a:r>
              <a:rPr sz="1000" lang="it"/>
              <a:t> fu la prima grande perorazione contro la </a:t>
            </a:r>
            <a:r>
              <a:rPr u="sng" sz="1000" lang="it">
                <a:solidFill>
                  <a:srgbClr val="0B0080"/>
                </a:solidFill>
                <a:hlinkClick r:id="rId23"/>
              </a:rPr>
              <a:t>pena di morte</a:t>
            </a:r>
            <a:r>
              <a:rPr sz="1000" lang="it"/>
              <a:t> ad aver fatto scandalo. Egli vi ridicolizza la magistratura e i procuratori della repubblica. La canzone </a:t>
            </a:r>
            <a:r>
              <a:rPr sz="1000" lang="it" i="1"/>
              <a:t>Si la photo est bonne</a:t>
            </a:r>
            <a:r>
              <a:rPr sz="1000" lang="it"/>
              <a:t> della cantante francese </a:t>
            </a:r>
            <a:r>
              <a:rPr u="sng" sz="1000" lang="it">
                <a:solidFill>
                  <a:srgbClr val="0B0080"/>
                </a:solidFill>
                <a:hlinkClick r:id="rId24"/>
              </a:rPr>
              <a:t>Barbara</a:t>
            </a:r>
            <a:r>
              <a:rPr sz="1000" lang="it"/>
              <a:t> è ispirata sia da quest'opera sia dalle angosce della moglie di un presidente.</a:t>
            </a:r>
          </a:p>
          <a:p>
            <a:r>
              <a:t/>
            </a:r>
          </a:p>
        </p:txBody>
      </p:sp>
      <p:sp>
        <p:nvSpPr>
          <p:cNvPr id="31" name="Shape 31"/>
          <p:cNvSpPr/>
          <p:nvPr/>
        </p:nvSpPr>
        <p:spPr>
          <a:xfrm>
            <a:off y="4538850" x="3358725"/>
            <a:ext cy="2228850" cx="1676400"/>
          </a:xfrm>
          <a:prstGeom prst="rect">
            <a:avLst/>
          </a:prstGeom>
          <a:blipFill>
            <a:blip r:embed="rId2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it"/>
              <a:t>IL BESTIARIO FATATO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it"/>
              <a:t>Pubblicazione nel 1980.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it"/>
              <a:t>IL PASSAMURA</a:t>
            </a:r>
          </a:p>
        </p:txBody>
      </p:sp>
      <p:sp>
        <p:nvSpPr>
          <p:cNvPr id="43" name="Shape 43"/>
          <p:cNvSpPr/>
          <p:nvPr/>
        </p:nvSpPr>
        <p:spPr>
          <a:xfrm>
            <a:off y="2112987" x="664525"/>
            <a:ext cy="3601801" cx="254576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it"/>
              <a:t>PERSONAGGI PRINCIPALI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