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6"/>
  </p:notesMasterIdLst>
  <p:sldIdLst>
    <p:sldId id="257" r:id="rId2"/>
    <p:sldId id="258" r:id="rId3"/>
    <p:sldId id="278" r:id="rId4"/>
    <p:sldId id="259" r:id="rId5"/>
    <p:sldId id="276" r:id="rId6"/>
    <p:sldId id="260" r:id="rId7"/>
    <p:sldId id="261" r:id="rId8"/>
    <p:sldId id="277" r:id="rId9"/>
    <p:sldId id="262" r:id="rId10"/>
    <p:sldId id="263" r:id="rId11"/>
    <p:sldId id="264" r:id="rId12"/>
    <p:sldId id="266" r:id="rId13"/>
    <p:sldId id="265" r:id="rId14"/>
    <p:sldId id="268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4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3" autoAdjust="0"/>
    <p:restoredTop sz="94670" autoAdjust="0"/>
  </p:normalViewPr>
  <p:slideViewPr>
    <p:cSldViewPr>
      <p:cViewPr varScale="1">
        <p:scale>
          <a:sx n="109" d="100"/>
          <a:sy n="109" d="100"/>
        </p:scale>
        <p:origin x="-16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7C304-5D51-46AE-A05F-9D8DC87D2D32}" type="datetimeFigureOut">
              <a:rPr lang="it-IT" smtClean="0"/>
              <a:t>15/12/2011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01950-97B0-41A9-8985-DA6C03F1351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0211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01950-97B0-41A9-8985-DA6C03F1351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7371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01950-97B0-41A9-8985-DA6C03F13513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8667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9A5F7B-E396-47E8-8BDF-EC966D64F416}" type="datetime1">
              <a:rPr lang="it-IT" smtClean="0"/>
              <a:t>15/12/2011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F4D4-C8C2-4DFA-B403-424AFF4FD7B5}" type="datetime1">
              <a:rPr lang="it-IT" smtClean="0"/>
              <a:t>15/12/2011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5A04C-1057-42F1-83AB-C806F9576079}" type="datetime1">
              <a:rPr lang="it-IT" smtClean="0"/>
              <a:t>15/12/2011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0553-E5B9-4DBC-8414-BFB89652FC70}" type="datetime1">
              <a:rPr lang="it-IT" smtClean="0"/>
              <a:t>15/12/2011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59527-20C5-413E-879B-4D6882BAB23E}" type="datetime1">
              <a:rPr lang="it-IT" smtClean="0"/>
              <a:t>15/12/2011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D7C3D-0497-4BA5-B70A-CFA344750ABE}" type="datetime1">
              <a:rPr lang="it-IT" smtClean="0"/>
              <a:t>15/12/2011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3EA1-E8DD-4AF4-B5D8-9DDEC7C79E59}" type="datetime1">
              <a:rPr lang="it-IT" smtClean="0"/>
              <a:t>15/12/2011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BA402-8B1E-4961-AB42-332684A13617}" type="datetime1">
              <a:rPr lang="it-IT" smtClean="0"/>
              <a:t>15/12/2011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014A-3ECF-46A8-81E7-1FE1440DAD4D}" type="datetime1">
              <a:rPr lang="it-IT" smtClean="0"/>
              <a:t>15/12/2011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52E0-85C4-4EEC-B43B-B3EADCF223ED}" type="datetime1">
              <a:rPr lang="it-IT" smtClean="0"/>
              <a:t>15/12/2011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EB127-3D33-4EEB-A5A4-68F32C64CE99}" type="datetime1">
              <a:rPr lang="it-IT" smtClean="0"/>
              <a:t>15/12/2011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3530E2E-1F32-4CA9-9817-330F6A388006}" type="datetime1">
              <a:rPr lang="it-IT" smtClean="0"/>
              <a:t>15/12/2011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tmp"/><Relationship Id="rId7" Type="http://schemas.openxmlformats.org/officeDocument/2006/relationships/image" Target="../media/image25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tmp"/><Relationship Id="rId5" Type="http://schemas.openxmlformats.org/officeDocument/2006/relationships/image" Target="../media/image23.tmp"/><Relationship Id="rId4" Type="http://schemas.openxmlformats.org/officeDocument/2006/relationships/image" Target="../media/image22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4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microsoft.com/office/2007/relationships/hdphoto" Target="../media/hdphoto1.wdp"/><Relationship Id="rId4" Type="http://schemas.openxmlformats.org/officeDocument/2006/relationships/image" Target="../media/image7.png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DECLINO DEL MEDIOEVO</a:t>
            </a:r>
            <a:endParaRPr lang="it-IT" sz="3600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779101"/>
            <a:ext cx="3803650" cy="27983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Segnaposto contenuto 6"/>
          <p:cNvPicPr>
            <a:picLocks noGrp="1" noChangeAspect="1"/>
          </p:cNvPicPr>
          <p:nvPr>
            <p:ph sz="quarter" idx="1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600" y="2830513"/>
            <a:ext cx="3238500" cy="26955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CasellaDiTesto 8"/>
          <p:cNvSpPr txBox="1"/>
          <p:nvPr/>
        </p:nvSpPr>
        <p:spPr>
          <a:xfrm>
            <a:off x="971600" y="2348880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794F25"/>
                </a:solidFill>
              </a:rPr>
              <a:t>La crisi dei poteri universali</a:t>
            </a:r>
            <a:endParaRPr lang="it-IT" b="1" dirty="0">
              <a:solidFill>
                <a:srgbClr val="794F25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716016" y="234888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794F25"/>
                </a:solidFill>
              </a:rPr>
              <a:t>La crisi economica e demografica</a:t>
            </a:r>
            <a:endParaRPr lang="it-IT" b="1" dirty="0">
              <a:solidFill>
                <a:srgbClr val="794F25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611560" y="5641502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(L’arresto di Bonifacio VIII)</a:t>
            </a:r>
            <a:endParaRPr lang="it-IT" sz="1400" i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874453" y="5589240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(Trionfo della morte)</a:t>
            </a:r>
            <a:endParaRPr lang="it-IT" sz="1400" i="1" dirty="0"/>
          </a:p>
        </p:txBody>
      </p:sp>
      <p:pic>
        <p:nvPicPr>
          <p:cNvPr id="3" name="Medieval Music per storia lis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8424" y="60932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988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3962" numSld="999">
                <p:cTn id="4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LE CONSEGUENZE DELLA CRISI</a:t>
            </a:r>
            <a:endParaRPr lang="it-IT" sz="3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400" b="1" dirty="0" smtClean="0"/>
              <a:t>10</a:t>
            </a:r>
            <a:endParaRPr lang="it-IT" sz="1600" b="1" dirty="0"/>
          </a:p>
        </p:txBody>
      </p:sp>
      <p:sp>
        <p:nvSpPr>
          <p:cNvPr id="5" name="Rettangolo arrotondato 4"/>
          <p:cNvSpPr/>
          <p:nvPr/>
        </p:nvSpPr>
        <p:spPr>
          <a:xfrm>
            <a:off x="6156176" y="4788441"/>
            <a:ext cx="2304256" cy="58477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arrotondato 5"/>
          <p:cNvSpPr/>
          <p:nvPr/>
        </p:nvSpPr>
        <p:spPr>
          <a:xfrm>
            <a:off x="6156176" y="2782669"/>
            <a:ext cx="2160240" cy="33681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arrotondato 6">
            <a:hlinkClick r:id="rId2" action="ppaction://hlinksldjump"/>
          </p:cNvPr>
          <p:cNvSpPr/>
          <p:nvPr/>
        </p:nvSpPr>
        <p:spPr>
          <a:xfrm>
            <a:off x="3419872" y="3848274"/>
            <a:ext cx="2869108" cy="38002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arrotondato 7"/>
          <p:cNvSpPr/>
          <p:nvPr/>
        </p:nvSpPr>
        <p:spPr>
          <a:xfrm>
            <a:off x="3458786" y="4914746"/>
            <a:ext cx="1761286" cy="37368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arrotondato 8"/>
          <p:cNvSpPr/>
          <p:nvPr/>
        </p:nvSpPr>
        <p:spPr>
          <a:xfrm>
            <a:off x="3458786" y="2782669"/>
            <a:ext cx="1761286" cy="33681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arrotondato 9"/>
          <p:cNvSpPr/>
          <p:nvPr/>
        </p:nvSpPr>
        <p:spPr>
          <a:xfrm>
            <a:off x="755576" y="3767555"/>
            <a:ext cx="1584176" cy="58477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755576" y="3767555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La popolazione           diminuisce</a:t>
            </a:r>
            <a:endParaRPr lang="it-IT" sz="16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458786" y="2780928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Mancanza di cibo</a:t>
            </a:r>
            <a:endParaRPr lang="it-IT" sz="1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491880" y="4949879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Mancanza igiene</a:t>
            </a:r>
            <a:endParaRPr lang="it-IT" sz="16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3419872" y="3861048"/>
            <a:ext cx="319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Scoppia un’epidemia di peste</a:t>
            </a:r>
            <a:endParaRPr lang="it-IT" sz="16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156176" y="2780928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Alto tasso di mortalità </a:t>
            </a:r>
            <a:endParaRPr lang="it-IT" sz="16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6228184" y="4788441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Si diffondevano più facilmente le epidemie</a:t>
            </a:r>
            <a:endParaRPr lang="it-IT" sz="1600" dirty="0"/>
          </a:p>
        </p:txBody>
      </p:sp>
      <p:cxnSp>
        <p:nvCxnSpPr>
          <p:cNvPr id="28" name="Connettore 2 27"/>
          <p:cNvCxnSpPr/>
          <p:nvPr/>
        </p:nvCxnSpPr>
        <p:spPr>
          <a:xfrm flipV="1">
            <a:off x="2339752" y="2951075"/>
            <a:ext cx="1008112" cy="11088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>
            <a:off x="2339752" y="4059942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>
            <a:off x="2339752" y="4059942"/>
            <a:ext cx="1008112" cy="10208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>
            <a:off x="5220072" y="2950205"/>
            <a:ext cx="82518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330" y="4988580"/>
            <a:ext cx="10001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277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NEL 1347 SCOPPIA LA PESTE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400" b="1" dirty="0" smtClean="0"/>
              <a:t>11</a:t>
            </a:r>
            <a:endParaRPr lang="it-IT" sz="1400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923967" y="2840742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- Venne diffusa da topi provenienti dalla Cina</a:t>
            </a:r>
            <a:endParaRPr lang="it-IT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923967" y="2492896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Peste bubbonica </a:t>
            </a:r>
            <a:endParaRPr lang="it-IT" sz="16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923967" y="3212976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- Manifestata con febbre altissima</a:t>
            </a:r>
            <a:endParaRPr lang="it-IT" sz="16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899592" y="3594502"/>
            <a:ext cx="4536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- I medici non sapevano come curare la malattia</a:t>
            </a:r>
            <a:endParaRPr lang="it-IT" sz="1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899592" y="4149080"/>
            <a:ext cx="2141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Peste polmonare</a:t>
            </a:r>
            <a:endParaRPr lang="it-IT" sz="1600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899592" y="4509120"/>
            <a:ext cx="37629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- Colpisce l’apparato respiratorio </a:t>
            </a:r>
            <a:endParaRPr lang="it-IT" sz="16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899592" y="4869160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- Altamente contagiosa</a:t>
            </a:r>
            <a:endParaRPr lang="it-IT" sz="16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04864"/>
            <a:ext cx="3038045" cy="36684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asellaDiTesto 14"/>
          <p:cNvSpPr txBox="1"/>
          <p:nvPr/>
        </p:nvSpPr>
        <p:spPr>
          <a:xfrm>
            <a:off x="5652120" y="5949280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(Il </a:t>
            </a:r>
            <a:r>
              <a:rPr lang="it-IT" sz="1400" i="1" dirty="0"/>
              <a:t>medico della </a:t>
            </a:r>
            <a:r>
              <a:rPr lang="it-IT" sz="1400" i="1" dirty="0" smtClean="0"/>
              <a:t>peste)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1215989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DIFFUSIONE DELLA PESTE </a:t>
            </a:r>
            <a:endParaRPr lang="it-IT" sz="3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400" b="1" dirty="0" smtClean="0"/>
              <a:t>11</a:t>
            </a:r>
            <a:endParaRPr lang="it-IT" b="1" dirty="0"/>
          </a:p>
        </p:txBody>
      </p:sp>
      <p:pic>
        <p:nvPicPr>
          <p:cNvPr id="8" name="Immagine 7" descr="Ritaglio schermata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1" r="2549"/>
          <a:stretch/>
        </p:blipFill>
        <p:spPr>
          <a:xfrm>
            <a:off x="6507289" y="4509120"/>
            <a:ext cx="2322584" cy="2172616"/>
          </a:xfrm>
          <a:prstGeom prst="rect">
            <a:avLst/>
          </a:prstGeom>
        </p:spPr>
      </p:pic>
      <p:pic>
        <p:nvPicPr>
          <p:cNvPr id="10" name="Immagine 9" descr="Ritaglio schermata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" t="3307" r="-101"/>
          <a:stretch/>
        </p:blipFill>
        <p:spPr>
          <a:xfrm>
            <a:off x="6516217" y="2205399"/>
            <a:ext cx="2304255" cy="2160902"/>
          </a:xfrm>
          <a:prstGeom prst="rect">
            <a:avLst/>
          </a:prstGeom>
        </p:spPr>
      </p:pic>
      <p:pic>
        <p:nvPicPr>
          <p:cNvPr id="11" name="Immagine 10" descr="Ritaglio schermat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1" r="618"/>
          <a:stretch/>
        </p:blipFill>
        <p:spPr>
          <a:xfrm>
            <a:off x="258412" y="4509120"/>
            <a:ext cx="2361059" cy="2172616"/>
          </a:xfrm>
          <a:prstGeom prst="rect">
            <a:avLst/>
          </a:prstGeom>
        </p:spPr>
      </p:pic>
      <p:pic>
        <p:nvPicPr>
          <p:cNvPr id="12" name="Immagine 11" descr="Ritaglio schermata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" r="2044"/>
          <a:stretch/>
        </p:blipFill>
        <p:spPr>
          <a:xfrm>
            <a:off x="3412300" y="2205398"/>
            <a:ext cx="2257520" cy="2155545"/>
          </a:xfrm>
          <a:prstGeom prst="rect">
            <a:avLst/>
          </a:prstGeom>
        </p:spPr>
      </p:pic>
      <p:pic>
        <p:nvPicPr>
          <p:cNvPr id="15" name="Immagine 14" descr="Ritaglio schermata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18" r="1166"/>
          <a:stretch/>
        </p:blipFill>
        <p:spPr>
          <a:xfrm>
            <a:off x="258413" y="2185097"/>
            <a:ext cx="2297364" cy="2180007"/>
          </a:xfrm>
          <a:prstGeom prst="rect">
            <a:avLst/>
          </a:prstGeom>
        </p:spPr>
      </p:pic>
      <p:pic>
        <p:nvPicPr>
          <p:cNvPr id="19" name="Immagine 18" descr="Ritaglio schermata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t="3277" r="-15"/>
          <a:stretch/>
        </p:blipFill>
        <p:spPr>
          <a:xfrm>
            <a:off x="3412299" y="4509119"/>
            <a:ext cx="2325017" cy="2181524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299224" y="2255140"/>
            <a:ext cx="235939" cy="23593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395" y="2261121"/>
            <a:ext cx="22542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2187392"/>
            <a:ext cx="22542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509120"/>
            <a:ext cx="22542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703" y="4509119"/>
            <a:ext cx="22542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4509121"/>
            <a:ext cx="225425" cy="159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774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400" b="1" dirty="0" smtClean="0"/>
              <a:t>13</a:t>
            </a:r>
            <a:endParaRPr lang="it-IT" sz="1400" b="1" dirty="0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LA PESTE</a:t>
            </a:r>
            <a:endParaRPr lang="it-IT" sz="3600" dirty="0"/>
          </a:p>
        </p:txBody>
      </p:sp>
      <p:pic>
        <p:nvPicPr>
          <p:cNvPr id="12" name="Segnaposto contenuto 11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781" y="2239963"/>
            <a:ext cx="2710137" cy="38766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" name="Segnaposto contenuto 15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904470"/>
            <a:ext cx="3803650" cy="25476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7" name="CasellaDiTesto 16"/>
          <p:cNvSpPr txBox="1"/>
          <p:nvPr/>
        </p:nvSpPr>
        <p:spPr>
          <a:xfrm>
            <a:off x="611560" y="5569495"/>
            <a:ext cx="345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(Vittime della peste bubbonica)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3802623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LAVORO ESEGUITO DA:</a:t>
            </a:r>
            <a:endParaRPr lang="it-IT" sz="3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059832" y="3286189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Sara Porcheri</a:t>
            </a:r>
          </a:p>
          <a:p>
            <a:pPr algn="ctr"/>
            <a:r>
              <a:rPr lang="it-I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131840" y="4006805"/>
            <a:ext cx="3207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Lisa Vommaro</a:t>
            </a: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1990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INDICE</a:t>
            </a:r>
            <a:endParaRPr lang="it-IT" sz="4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400" b="1" dirty="0" smtClean="0"/>
              <a:t>2</a:t>
            </a:r>
            <a:endParaRPr lang="it-IT" b="1" dirty="0"/>
          </a:p>
        </p:txBody>
      </p:sp>
      <p:sp>
        <p:nvSpPr>
          <p:cNvPr id="5" name="Rettangolo 4"/>
          <p:cNvSpPr/>
          <p:nvPr/>
        </p:nvSpPr>
        <p:spPr>
          <a:xfrm>
            <a:off x="1691680" y="2708920"/>
            <a:ext cx="1872208" cy="2880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794F25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508104" y="2708920"/>
            <a:ext cx="1872208" cy="2880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619672" y="2062589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794F25"/>
                </a:solidFill>
              </a:rPr>
              <a:t>La crisi dei poteri</a:t>
            </a:r>
          </a:p>
          <a:p>
            <a:r>
              <a:rPr lang="it-IT" b="1" dirty="0" smtClean="0">
                <a:solidFill>
                  <a:srgbClr val="794F25"/>
                </a:solidFill>
              </a:rPr>
              <a:t>universali</a:t>
            </a:r>
            <a:endParaRPr lang="it-IT" b="1" dirty="0">
              <a:solidFill>
                <a:srgbClr val="794F25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436096" y="2062589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794F25"/>
                </a:solidFill>
              </a:rPr>
              <a:t>La crisi economica e</a:t>
            </a:r>
          </a:p>
          <a:p>
            <a:r>
              <a:rPr lang="it-IT" b="1" dirty="0" smtClean="0">
                <a:solidFill>
                  <a:srgbClr val="794F25"/>
                </a:solidFill>
              </a:rPr>
              <a:t>demografica</a:t>
            </a:r>
            <a:endParaRPr lang="it-IT" b="1" dirty="0">
              <a:solidFill>
                <a:srgbClr val="794F25"/>
              </a:solidFill>
            </a:endParaRPr>
          </a:p>
        </p:txBody>
      </p:sp>
      <p:sp>
        <p:nvSpPr>
          <p:cNvPr id="9" name="Ovale 8">
            <a:hlinkClick r:id="rId3" action="ppaction://hlinksldjump"/>
          </p:cNvPr>
          <p:cNvSpPr/>
          <p:nvPr/>
        </p:nvSpPr>
        <p:spPr>
          <a:xfrm>
            <a:off x="1680629" y="3327487"/>
            <a:ext cx="216024" cy="216024"/>
          </a:xfrm>
          <a:prstGeom prst="ellipse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Cement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65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724128" y="3250833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L’arresto dello sviluppo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737140" y="377974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peste colpisce l’Europa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896653" y="3270974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Bonifacio VIII rafforza il suo potere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918754" y="3934797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conflitto fra Bonifacio VIII e Filippo il Bello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907704" y="459390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sconfitta del pontefice e il trasferimento del papato ad Avignone</a:t>
            </a:r>
            <a:endParaRPr lang="it-IT" dirty="0"/>
          </a:p>
        </p:txBody>
      </p:sp>
      <p:pic>
        <p:nvPicPr>
          <p:cNvPr id="1033" name="Picture 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957441"/>
            <a:ext cx="427037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610745"/>
            <a:ext cx="427037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25" y="3327487"/>
            <a:ext cx="427037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132" y="3807767"/>
            <a:ext cx="427037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1037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 animBg="1"/>
      <p:bldP spid="10" grpId="0"/>
      <p:bldP spid="11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CRISI DEI POTERI UNIVERSALI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280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400" b="1" dirty="0" smtClean="0"/>
              <a:t>4</a:t>
            </a:r>
            <a:endParaRPr lang="it-IT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BONIFACIO VIII RAFFORZA IL SUO POTERE</a:t>
            </a:r>
            <a:endParaRPr lang="it-IT" sz="36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259632" y="2420888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Il papato voleva tentare di agire come un vero potere universale</a:t>
            </a:r>
            <a:endParaRPr lang="it-IT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259632" y="3284984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1294 Eletto papa Benedetto Caetani : Bonifacio VIII</a:t>
            </a:r>
            <a:endParaRPr lang="it-IT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259632" y="4189293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Tentativo di affermare il proprio dominio su Roma e sul Lazio contro le famiglie aristocratiche: Colonna</a:t>
            </a:r>
            <a:endParaRPr lang="it-IT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259632" y="5292497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Bonifacio VIII mostrò la propria superiorità sulle autorità terrene</a:t>
            </a:r>
            <a:endParaRPr lang="it-IT" sz="1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148064" y="2453987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Proclama l’anno 300 (22/2/1300) come Anno Santo o anno di giubileo</a:t>
            </a:r>
            <a:endParaRPr lang="it-IT" sz="1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148064" y="3573016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Si impone come unica autorità universale</a:t>
            </a:r>
            <a:endParaRPr lang="it-IT" sz="1600" dirty="0"/>
          </a:p>
        </p:txBody>
      </p:sp>
      <p:cxnSp>
        <p:nvCxnSpPr>
          <p:cNvPr id="1056" name="Connettore 2 1055"/>
          <p:cNvCxnSpPr/>
          <p:nvPr/>
        </p:nvCxnSpPr>
        <p:spPr>
          <a:xfrm>
            <a:off x="2771800" y="3869759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05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481" y="2974161"/>
            <a:ext cx="2746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43" y="3253482"/>
            <a:ext cx="2746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6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480" y="4949879"/>
            <a:ext cx="2746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7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41" y="2101354"/>
            <a:ext cx="2746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8" name="CasellaDiTesto 1067"/>
          <p:cNvSpPr txBox="1"/>
          <p:nvPr/>
        </p:nvSpPr>
        <p:spPr>
          <a:xfrm>
            <a:off x="5148064" y="4500409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Riconfermata Roma come centro della cristianità latina </a:t>
            </a:r>
            <a:endParaRPr lang="it-IT" sz="1600" dirty="0"/>
          </a:p>
        </p:txBody>
      </p:sp>
      <p:pic>
        <p:nvPicPr>
          <p:cNvPr id="1069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479" y="5877272"/>
            <a:ext cx="27463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43" y="4139272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481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egnaposto contenuto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975" y="2281461"/>
            <a:ext cx="3448050" cy="3667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400" b="1" dirty="0" smtClean="0"/>
              <a:t>5</a:t>
            </a:r>
            <a:endParaRPr lang="it-IT" sz="1400" b="1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459" y="2257708"/>
            <a:ext cx="2359025" cy="28416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CasellaDiTesto 8"/>
          <p:cNvSpPr txBox="1"/>
          <p:nvPr/>
        </p:nvSpPr>
        <p:spPr>
          <a:xfrm>
            <a:off x="6516216" y="513802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(Bonifacio VIII organizza  </a:t>
            </a:r>
          </a:p>
          <a:p>
            <a:r>
              <a:rPr lang="it-IT" sz="1400" i="1" dirty="0" smtClean="0"/>
              <a:t>il primo giubileo)</a:t>
            </a:r>
            <a:endParaRPr lang="it-IT" sz="1400" i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2771800" y="6001543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(Filippo il Bello) </a:t>
            </a:r>
            <a:endParaRPr lang="it-IT" sz="1400" i="1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276872"/>
            <a:ext cx="2380507" cy="32333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CasellaDiTesto 1"/>
          <p:cNvSpPr txBox="1"/>
          <p:nvPr/>
        </p:nvSpPr>
        <p:spPr>
          <a:xfrm>
            <a:off x="8748464" y="638132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5" action="ppaction://hlinksldjump"/>
              </a:rPr>
              <a:t>.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79512" y="5569495"/>
            <a:ext cx="1440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(Filippo il Bello)</a:t>
            </a:r>
            <a:endParaRPr lang="it-IT" sz="1400" i="1" dirty="0"/>
          </a:p>
        </p:txBody>
      </p:sp>
    </p:spTree>
    <p:extLst>
      <p:ext uri="{BB962C8B-B14F-4D97-AF65-F5344CB8AC3E}">
        <p14:creationId xmlns:p14="http://schemas.microsoft.com/office/powerpoint/2010/main" val="4252615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400" b="1" dirty="0" smtClean="0"/>
              <a:t>6</a:t>
            </a:r>
            <a:endParaRPr lang="it-IT" b="1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IL CONFLITTO FRA BONIFACIO E FILIPPO IL BELLO</a:t>
            </a:r>
            <a:endParaRPr lang="it-IT" sz="3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259632" y="2564904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Filippo applica tributi per bisogno</a:t>
            </a:r>
            <a:r>
              <a:rPr lang="it-IT" sz="1600" dirty="0"/>
              <a:t> </a:t>
            </a:r>
            <a:endParaRPr lang="it-IT" sz="1600" dirty="0" smtClean="0"/>
          </a:p>
          <a:p>
            <a:r>
              <a:rPr lang="it-IT" sz="1600" dirty="0" smtClean="0"/>
              <a:t>di denaro essendo in guerra</a:t>
            </a:r>
          </a:p>
          <a:p>
            <a:r>
              <a:rPr lang="it-IT" sz="1600" dirty="0" smtClean="0"/>
              <a:t>con l’Inghilterra</a:t>
            </a:r>
            <a:endParaRPr lang="it-IT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259632" y="3717032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1296 Bolla ufficiale di Bonifacio </a:t>
            </a:r>
            <a:endParaRPr lang="it-IT" sz="16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1259632" y="4365104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Filippo rimane sulle proprie idee</a:t>
            </a:r>
            <a:endParaRPr lang="it-IT" sz="1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259632" y="5013176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Bonifacio concede al re di Francia di richiedere tributi</a:t>
            </a:r>
            <a:endParaRPr lang="it-IT" sz="16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932040" y="2586390"/>
            <a:ext cx="3960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1302/03 bolla Unam Sanctam </a:t>
            </a:r>
            <a:endParaRPr lang="it-IT" sz="1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4932040" y="3234462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Filippo convoca gli stati generali</a:t>
            </a:r>
            <a:endParaRPr lang="it-IT" sz="16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4932040" y="3861048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Organizza un concilio</a:t>
            </a:r>
            <a:endParaRPr lang="it-IT" sz="16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4932040" y="4500409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Causa della spedizione per far prigioniero il papa</a:t>
            </a:r>
            <a:endParaRPr lang="it-IT" sz="1600" dirty="0"/>
          </a:p>
        </p:txBody>
      </p:sp>
      <p:cxnSp>
        <p:nvCxnSpPr>
          <p:cNvPr id="14" name="Connettore 2 13"/>
          <p:cNvCxnSpPr/>
          <p:nvPr/>
        </p:nvCxnSpPr>
        <p:spPr>
          <a:xfrm>
            <a:off x="2843808" y="3356992"/>
            <a:ext cx="0" cy="305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89" y="4005064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89" y="4653136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488" y="5589240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44382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74" y="2894213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24051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580" y="4172123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asellaDiTesto 12"/>
          <p:cNvSpPr txBox="1"/>
          <p:nvPr/>
        </p:nvSpPr>
        <p:spPr>
          <a:xfrm>
            <a:off x="8748464" y="63813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3" action="ppaction://hlinksldjump"/>
              </a:rPr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32904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400" b="1" dirty="0" smtClean="0"/>
              <a:t>7</a:t>
            </a:r>
            <a:endParaRPr lang="it-IT" b="1" dirty="0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LA SCONFITTA DEL PAPATO</a:t>
            </a:r>
            <a:endParaRPr lang="it-IT" sz="3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259632" y="2348879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‘’Oltraggio ad Anagni’’</a:t>
            </a:r>
          </a:p>
          <a:p>
            <a:r>
              <a:rPr lang="it-IT" sz="1600" dirty="0" smtClean="0"/>
              <a:t>Papa si salva solo grazie al </a:t>
            </a:r>
          </a:p>
          <a:p>
            <a:r>
              <a:rPr lang="it-IT" sz="1600" dirty="0" smtClean="0"/>
              <a:t>popolo che insorge</a:t>
            </a:r>
            <a:endParaRPr lang="it-IT" sz="16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259632" y="3522494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Bonifacio VIII muore</a:t>
            </a:r>
            <a:endParaRPr lang="it-IT" sz="16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259632" y="4170566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Eletto papa Clemente V</a:t>
            </a:r>
            <a:endParaRPr lang="it-IT" sz="16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1259632" y="4830251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1305 La sede papale viene spostata da Roma ad Avignone</a:t>
            </a:r>
            <a:endParaRPr lang="it-IT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140968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5" y="3812083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460155"/>
            <a:ext cx="2746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293096"/>
            <a:ext cx="2232248" cy="1674186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336239"/>
            <a:ext cx="3933074" cy="1621300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4427984" y="3957539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(Palazzo Avignone)</a:t>
            </a:r>
            <a:endParaRPr lang="it-IT" sz="1400" i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6012160" y="5967282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(Statua </a:t>
            </a:r>
            <a:r>
              <a:rPr lang="it-IT" sz="1400" i="1" dirty="0"/>
              <a:t>di papa Bonifacio VIII </a:t>
            </a:r>
            <a:endParaRPr lang="it-IT" sz="1400" i="1" dirty="0" smtClean="0"/>
          </a:p>
          <a:p>
            <a:r>
              <a:rPr lang="it-IT" sz="1400" i="1" dirty="0" smtClean="0"/>
              <a:t>all'esterno </a:t>
            </a:r>
            <a:r>
              <a:rPr lang="it-IT" sz="1400" i="1" dirty="0"/>
              <a:t>della cattedrale di </a:t>
            </a:r>
            <a:r>
              <a:rPr lang="it-IT" sz="1400" i="1" dirty="0" smtClean="0"/>
              <a:t>Anagni)</a:t>
            </a:r>
            <a:endParaRPr lang="it-IT" sz="1400" i="1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1259632" y="5394702"/>
            <a:ext cx="2232248" cy="33855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(Cattività Avignonese)</a:t>
            </a:r>
            <a:endParaRPr lang="it-IT" sz="16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8748464" y="63813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hlinkClick r:id="rId5" action="ppaction://hlinksldjump"/>
              </a:rPr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6762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CRISI ECONOMICA E DEMOGRAFICA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4139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LE RAGIONI DELLA CRISI</a:t>
            </a:r>
            <a:endParaRPr lang="it-IT" sz="3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400" b="1" dirty="0" smtClean="0"/>
              <a:t>9</a:t>
            </a:r>
            <a:endParaRPr lang="it-IT" b="1" dirty="0"/>
          </a:p>
        </p:txBody>
      </p:sp>
      <p:sp>
        <p:nvSpPr>
          <p:cNvPr id="56" name="Rettangolo arrotondato 55"/>
          <p:cNvSpPr/>
          <p:nvPr/>
        </p:nvSpPr>
        <p:spPr>
          <a:xfrm>
            <a:off x="5436096" y="4942909"/>
            <a:ext cx="2160240" cy="64633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Rettangolo arrotondato 56"/>
          <p:cNvSpPr/>
          <p:nvPr/>
        </p:nvSpPr>
        <p:spPr>
          <a:xfrm>
            <a:off x="5436096" y="4139788"/>
            <a:ext cx="2448272" cy="36933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Rettangolo arrotondato 57"/>
          <p:cNvSpPr/>
          <p:nvPr/>
        </p:nvSpPr>
        <p:spPr>
          <a:xfrm>
            <a:off x="5436096" y="3275692"/>
            <a:ext cx="2880320" cy="36933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Rettangolo arrotondato 58"/>
          <p:cNvSpPr/>
          <p:nvPr/>
        </p:nvSpPr>
        <p:spPr>
          <a:xfrm>
            <a:off x="5436096" y="2492897"/>
            <a:ext cx="2088232" cy="35074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Rettangolo arrotondato 59"/>
          <p:cNvSpPr/>
          <p:nvPr/>
        </p:nvSpPr>
        <p:spPr>
          <a:xfrm>
            <a:off x="827584" y="4653136"/>
            <a:ext cx="2448272" cy="36933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Rettangolo arrotondato 60"/>
          <p:cNvSpPr/>
          <p:nvPr/>
        </p:nvSpPr>
        <p:spPr>
          <a:xfrm>
            <a:off x="1331640" y="3780501"/>
            <a:ext cx="1368151" cy="36933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Rettangolo arrotondato 61"/>
          <p:cNvSpPr/>
          <p:nvPr/>
        </p:nvSpPr>
        <p:spPr>
          <a:xfrm>
            <a:off x="899592" y="2870594"/>
            <a:ext cx="2304256" cy="41439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94F2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CasellaDiTesto 62"/>
          <p:cNvSpPr txBox="1"/>
          <p:nvPr/>
        </p:nvSpPr>
        <p:spPr>
          <a:xfrm>
            <a:off x="1331640" y="3779748"/>
            <a:ext cx="1584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Crisi agricola</a:t>
            </a:r>
            <a:endParaRPr lang="it-IT" sz="1600" dirty="0"/>
          </a:p>
        </p:txBody>
      </p:sp>
      <p:sp>
        <p:nvSpPr>
          <p:cNvPr id="64" name="CasellaDiTesto 63"/>
          <p:cNvSpPr txBox="1"/>
          <p:nvPr/>
        </p:nvSpPr>
        <p:spPr>
          <a:xfrm>
            <a:off x="827584" y="4653136"/>
            <a:ext cx="28372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Generale crisi economica</a:t>
            </a:r>
            <a:endParaRPr lang="it-IT" sz="1600" dirty="0"/>
          </a:p>
        </p:txBody>
      </p:sp>
      <p:sp>
        <p:nvSpPr>
          <p:cNvPr id="65" name="CasellaDiTesto 64"/>
          <p:cNvSpPr txBox="1"/>
          <p:nvPr/>
        </p:nvSpPr>
        <p:spPr>
          <a:xfrm>
            <a:off x="5436096" y="2492896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Riduzione dei boschi</a:t>
            </a:r>
            <a:endParaRPr lang="it-IT" sz="1600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5364088" y="3284984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Riduzione dei pascoli naturali</a:t>
            </a:r>
            <a:endParaRPr lang="it-IT" sz="1600" dirty="0"/>
          </a:p>
        </p:txBody>
      </p:sp>
      <p:sp>
        <p:nvSpPr>
          <p:cNvPr id="67" name="CasellaDiTesto 66"/>
          <p:cNvSpPr txBox="1"/>
          <p:nvPr/>
        </p:nvSpPr>
        <p:spPr>
          <a:xfrm>
            <a:off x="5436096" y="4149080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Peggioramento climatico</a:t>
            </a:r>
            <a:endParaRPr lang="it-IT" sz="1600" dirty="0"/>
          </a:p>
        </p:txBody>
      </p:sp>
      <p:sp>
        <p:nvSpPr>
          <p:cNvPr id="68" name="CasellaDiTesto 67"/>
          <p:cNvSpPr txBox="1"/>
          <p:nvPr/>
        </p:nvSpPr>
        <p:spPr>
          <a:xfrm>
            <a:off x="5436096" y="4941168"/>
            <a:ext cx="30963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       </a:t>
            </a:r>
            <a:r>
              <a:rPr lang="it-IT" sz="1600" dirty="0" smtClean="0"/>
              <a:t>Fallimento di</a:t>
            </a:r>
          </a:p>
          <a:p>
            <a:r>
              <a:rPr lang="it-IT" sz="1600" dirty="0" smtClean="0"/>
              <a:t> banchieri e mercanti</a:t>
            </a:r>
            <a:endParaRPr lang="it-IT" sz="1600" dirty="0"/>
          </a:p>
        </p:txBody>
      </p:sp>
      <p:sp>
        <p:nvSpPr>
          <p:cNvPr id="69" name="CasellaDiTesto 68"/>
          <p:cNvSpPr txBox="1"/>
          <p:nvPr/>
        </p:nvSpPr>
        <p:spPr>
          <a:xfrm>
            <a:off x="899592" y="2908512"/>
            <a:ext cx="3024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Espansione dell’arativo</a:t>
            </a:r>
            <a:endParaRPr lang="it-IT" sz="1600" dirty="0"/>
          </a:p>
        </p:txBody>
      </p:sp>
      <p:cxnSp>
        <p:nvCxnSpPr>
          <p:cNvPr id="72" name="Connettore 2 71"/>
          <p:cNvCxnSpPr/>
          <p:nvPr/>
        </p:nvCxnSpPr>
        <p:spPr>
          <a:xfrm>
            <a:off x="3047348" y="5236920"/>
            <a:ext cx="22447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53" name="Connettore 1 1052"/>
          <p:cNvCxnSpPr/>
          <p:nvPr/>
        </p:nvCxnSpPr>
        <p:spPr>
          <a:xfrm>
            <a:off x="3047348" y="5022468"/>
            <a:ext cx="0" cy="21445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55" name="Connettore 2 1054"/>
          <p:cNvCxnSpPr/>
          <p:nvPr/>
        </p:nvCxnSpPr>
        <p:spPr>
          <a:xfrm>
            <a:off x="3047348" y="2636912"/>
            <a:ext cx="22447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4" name="Connettore 1 33"/>
          <p:cNvCxnSpPr/>
          <p:nvPr/>
        </p:nvCxnSpPr>
        <p:spPr>
          <a:xfrm>
            <a:off x="3047348" y="2636912"/>
            <a:ext cx="0" cy="23368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6" name="Connettore 2 45"/>
          <p:cNvCxnSpPr/>
          <p:nvPr/>
        </p:nvCxnSpPr>
        <p:spPr>
          <a:xfrm>
            <a:off x="3047347" y="3429000"/>
            <a:ext cx="224473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0" name="Connettore 2 49"/>
          <p:cNvCxnSpPr>
            <a:stCxn id="59" idx="2"/>
          </p:cNvCxnSpPr>
          <p:nvPr/>
        </p:nvCxnSpPr>
        <p:spPr>
          <a:xfrm>
            <a:off x="6480212" y="2843645"/>
            <a:ext cx="0" cy="2973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2" name="Connettore 2 51"/>
          <p:cNvCxnSpPr>
            <a:stCxn id="62" idx="2"/>
          </p:cNvCxnSpPr>
          <p:nvPr/>
        </p:nvCxnSpPr>
        <p:spPr>
          <a:xfrm>
            <a:off x="2051720" y="328498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53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401" y="4118302"/>
            <a:ext cx="274637" cy="567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3" name="Connettore 1 72"/>
          <p:cNvCxnSpPr/>
          <p:nvPr/>
        </p:nvCxnSpPr>
        <p:spPr>
          <a:xfrm>
            <a:off x="3047347" y="3284984"/>
            <a:ext cx="0" cy="14401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9" name="Connettore 1 78"/>
          <p:cNvCxnSpPr/>
          <p:nvPr/>
        </p:nvCxnSpPr>
        <p:spPr>
          <a:xfrm flipH="1">
            <a:off x="2555776" y="3560822"/>
            <a:ext cx="288032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1" name="Connettore 2 80"/>
          <p:cNvCxnSpPr/>
          <p:nvPr/>
        </p:nvCxnSpPr>
        <p:spPr>
          <a:xfrm>
            <a:off x="2555776" y="3560822"/>
            <a:ext cx="0" cy="1562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87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798" y="4333925"/>
            <a:ext cx="2962275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2" name="Connettore 2 91"/>
          <p:cNvCxnSpPr/>
          <p:nvPr/>
        </p:nvCxnSpPr>
        <p:spPr>
          <a:xfrm flipV="1">
            <a:off x="2555776" y="4221841"/>
            <a:ext cx="0" cy="1432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188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pertina">
  <a:themeElements>
    <a:clrScheme name="Copertina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opertina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pertina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588</TotalTime>
  <Words>419</Words>
  <Application>Microsoft Office PowerPoint</Application>
  <PresentationFormat>Presentazione su schermo (4:3)</PresentationFormat>
  <Paragraphs>98</Paragraphs>
  <Slides>14</Slides>
  <Notes>2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Copertina</vt:lpstr>
      <vt:lpstr>DECLINO DEL MEDIOEVO</vt:lpstr>
      <vt:lpstr>INDICE</vt:lpstr>
      <vt:lpstr>LA CRISI DEI POTERI UNIVERSALI</vt:lpstr>
      <vt:lpstr>BONIFACIO VIII RAFFORZA IL SUO POTERE</vt:lpstr>
      <vt:lpstr>Presentazione standard di PowerPoint</vt:lpstr>
      <vt:lpstr>IL CONFLITTO FRA BONIFACIO E FILIPPO IL BELLO</vt:lpstr>
      <vt:lpstr>LA SCONFITTA DEL PAPATO</vt:lpstr>
      <vt:lpstr>LA CRISI ECONOMICA E DEMOGRAFICA</vt:lpstr>
      <vt:lpstr>LE RAGIONI DELLA CRISI</vt:lpstr>
      <vt:lpstr>LE CONSEGUENZE DELLA CRISI</vt:lpstr>
      <vt:lpstr>NEL 1347 SCOPPIA LA PESTE</vt:lpstr>
      <vt:lpstr>DIFFUSIONE DELLA PESTE </vt:lpstr>
      <vt:lpstr>LA PESTE</vt:lpstr>
      <vt:lpstr>LAVORO ESEGUITO DA: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DECLINO DEL MEDIOEVO</dc:title>
  <dc:creator>sergio</dc:creator>
  <cp:lastModifiedBy>sergio</cp:lastModifiedBy>
  <cp:revision>52</cp:revision>
  <dcterms:created xsi:type="dcterms:W3CDTF">2011-12-13T15:52:17Z</dcterms:created>
  <dcterms:modified xsi:type="dcterms:W3CDTF">2011-12-15T18:33:31Z</dcterms:modified>
</cp:coreProperties>
</file>