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56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olo rettango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grpSp>
        <p:nvGrpSpPr>
          <p:cNvPr id="2" name="Grup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igura a mano liber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igura a mano liber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igura a mano liber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ttore 1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Gallone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Gallone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olo rettango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ttore 1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Gallone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Gallone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igura a mano libera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igura a mano libera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olo rettango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ttore 1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D31ED93-D279-40A8-88EC-33D901A450F3}" type="datetimeFigureOut">
              <a:rPr lang="it-IT" smtClean="0"/>
              <a:pPr/>
              <a:t>12/12/2015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A4E2EA8-AA47-41ED-98EC-3867235AD23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23528" y="2996952"/>
            <a:ext cx="7772400" cy="1829761"/>
          </a:xfrm>
        </p:spPr>
        <p:txBody>
          <a:bodyPr>
            <a:noAutofit/>
          </a:bodyPr>
          <a:lstStyle/>
          <a:p>
            <a:r>
              <a:rPr lang="it-IT" sz="4000" b="0" i="1" spc="300" dirty="0" smtClean="0">
                <a:solidFill>
                  <a:schemeClr val="tx1"/>
                </a:solidFill>
                <a:effectLst/>
                <a:latin typeface="Helvetica CE 35 Thin" pitchFamily="2" charset="0"/>
              </a:rPr>
              <a:t>The </a:t>
            </a:r>
            <a:r>
              <a:rPr lang="it-IT" sz="4000" b="0" i="1" spc="300" dirty="0" err="1" smtClean="0">
                <a:solidFill>
                  <a:schemeClr val="tx1"/>
                </a:solidFill>
                <a:effectLst/>
                <a:latin typeface="Helvetica CE 35 Thin" pitchFamily="2" charset="0"/>
              </a:rPr>
              <a:t>Civil</a:t>
            </a:r>
            <a:r>
              <a:rPr lang="it-IT" sz="4000" b="0" i="1" spc="300" dirty="0" smtClean="0">
                <a:solidFill>
                  <a:schemeClr val="tx1"/>
                </a:solidFill>
                <a:effectLst/>
                <a:latin typeface="Helvetica CE 35 Thin" pitchFamily="2" charset="0"/>
              </a:rPr>
              <a:t> </a:t>
            </a:r>
            <a:r>
              <a:rPr lang="it-IT" sz="4000" b="0" i="1" spc="300" dirty="0" err="1" smtClean="0">
                <a:solidFill>
                  <a:schemeClr val="tx1"/>
                </a:solidFill>
                <a:effectLst/>
                <a:latin typeface="Helvetica CE 35 Thin" pitchFamily="2" charset="0"/>
              </a:rPr>
              <a:t>Rights</a:t>
            </a:r>
            <a:r>
              <a:rPr lang="it-IT" sz="4000" b="0" i="1" spc="300" dirty="0" smtClean="0">
                <a:solidFill>
                  <a:schemeClr val="tx1"/>
                </a:solidFill>
                <a:effectLst/>
                <a:latin typeface="Helvetica CE 35 Thin" pitchFamily="2" charset="0"/>
              </a:rPr>
              <a:t> </a:t>
            </a:r>
            <a:r>
              <a:rPr lang="it-IT" sz="4000" b="0" i="1" spc="300" dirty="0" err="1" smtClean="0">
                <a:solidFill>
                  <a:schemeClr val="tx1"/>
                </a:solidFill>
                <a:effectLst/>
                <a:latin typeface="Helvetica CE 35 Thin" pitchFamily="2" charset="0"/>
              </a:rPr>
              <a:t>Movement</a:t>
            </a:r>
            <a:endParaRPr lang="it-IT" sz="4000" b="0" i="1" spc="300" dirty="0">
              <a:solidFill>
                <a:schemeClr val="tx1"/>
              </a:solidFill>
              <a:effectLst/>
              <a:latin typeface="Helvetica CE 35 Thin" pitchFamily="2" charset="0"/>
            </a:endParaRPr>
          </a:p>
        </p:txBody>
      </p:sp>
      <p:pic>
        <p:nvPicPr>
          <p:cNvPr id="1026" name="Picture 2" descr="C:\Users\UTENTE\Desktop\selmamar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6948264" cy="3415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939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The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Movement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 wanted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to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end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racial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prejudice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and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to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give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equal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rights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to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all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Americans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.</a:t>
            </a:r>
            <a:endParaRPr lang="it-IT" sz="2400" i="1" dirty="0">
              <a:solidFill>
                <a:schemeClr val="tx1">
                  <a:lumMod val="50000"/>
                  <a:lumOff val="50000"/>
                </a:schemeClr>
              </a:solidFill>
              <a:latin typeface="Helvetica CE 35 Thin" pitchFamily="2" charset="0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400" i="1" spc="300" dirty="0" err="1" smtClean="0">
                <a:latin typeface="Helvetica CE 35 Thin" pitchFamily="2" charset="0"/>
              </a:rPr>
              <a:t>Aim</a:t>
            </a:r>
            <a:endParaRPr lang="it-IT" sz="4400" i="1" spc="300" dirty="0">
              <a:latin typeface="Helvetica CE 35 Thin" pitchFamily="2" charset="0"/>
            </a:endParaRPr>
          </a:p>
        </p:txBody>
      </p:sp>
      <p:pic>
        <p:nvPicPr>
          <p:cNvPr id="2050" name="Picture 2" descr="C:\Users\UTENTE\Desktop\civil-rights-19ayvt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564904"/>
            <a:ext cx="4248472" cy="3432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939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In 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the60s the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struggle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reached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its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peak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and  the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campaigners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organized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mass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demonstrations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and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marches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to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capture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the media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attention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.</a:t>
            </a:r>
            <a:endParaRPr lang="it-IT" sz="2400" i="1" dirty="0">
              <a:solidFill>
                <a:schemeClr val="tx1">
                  <a:lumMod val="50000"/>
                  <a:lumOff val="50000"/>
                </a:schemeClr>
              </a:solidFill>
              <a:latin typeface="Helvetica CE 35 Thin" pitchFamily="2" charset="0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400" i="1" spc="300" dirty="0" smtClean="0">
                <a:latin typeface="Helvetica CE 35 Thin" pitchFamily="2" charset="0"/>
              </a:rPr>
              <a:t>The </a:t>
            </a:r>
            <a:r>
              <a:rPr lang="it-IT" sz="4400" i="1" spc="300" dirty="0" err="1" smtClean="0">
                <a:latin typeface="Helvetica CE 35 Thin" pitchFamily="2" charset="0"/>
              </a:rPr>
              <a:t>Struggle</a:t>
            </a:r>
            <a:endParaRPr lang="it-IT" sz="4400" i="1" spc="300" dirty="0">
              <a:latin typeface="Helvetica CE 35 Thin" pitchFamily="2" charset="0"/>
            </a:endParaRPr>
          </a:p>
        </p:txBody>
      </p:sp>
      <p:pic>
        <p:nvPicPr>
          <p:cNvPr id="3074" name="Picture 2" descr="C:\Users\UTENTE\Desktop\1fc8bda76c1a2c60a391224d32d93d66_1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780928"/>
            <a:ext cx="3851964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TENTE\Desktop\civil-rights-move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5792" y="0"/>
            <a:ext cx="94997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939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In 1964 the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Civil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Rights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Movement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produced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the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Civil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Rights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Act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,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that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put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an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end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to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racial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discrimination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in public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places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.</a:t>
            </a:r>
            <a:endParaRPr lang="it-IT" sz="2400" i="1" dirty="0">
              <a:solidFill>
                <a:schemeClr val="tx1">
                  <a:lumMod val="50000"/>
                  <a:lumOff val="50000"/>
                </a:schemeClr>
              </a:solidFill>
              <a:latin typeface="Helvetica CE 35 Thin" pitchFamily="2" charset="0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400" i="1" spc="300" dirty="0" smtClean="0">
                <a:latin typeface="Helvetica CE 35 Thin" pitchFamily="2" charset="0"/>
              </a:rPr>
              <a:t>The </a:t>
            </a:r>
            <a:r>
              <a:rPr lang="it-IT" sz="4400" i="1" spc="300" dirty="0" err="1" smtClean="0">
                <a:latin typeface="Helvetica CE 35 Thin" pitchFamily="2" charset="0"/>
              </a:rPr>
              <a:t>Civil</a:t>
            </a:r>
            <a:r>
              <a:rPr lang="it-IT" sz="4400" i="1" spc="300" dirty="0" smtClean="0">
                <a:latin typeface="Helvetica CE 35 Thin" pitchFamily="2" charset="0"/>
              </a:rPr>
              <a:t> </a:t>
            </a:r>
            <a:r>
              <a:rPr lang="it-IT" sz="4400" i="1" spc="300" dirty="0" err="1" smtClean="0">
                <a:latin typeface="Helvetica CE 35 Thin" pitchFamily="2" charset="0"/>
              </a:rPr>
              <a:t>Rights</a:t>
            </a:r>
            <a:r>
              <a:rPr lang="it-IT" sz="4400" i="1" spc="300" dirty="0" smtClean="0">
                <a:latin typeface="Helvetica CE 35 Thin" pitchFamily="2" charset="0"/>
              </a:rPr>
              <a:t> </a:t>
            </a:r>
            <a:r>
              <a:rPr lang="it-IT" sz="4400" i="1" spc="300" dirty="0" err="1" smtClean="0">
                <a:latin typeface="Helvetica CE 35 Thin" pitchFamily="2" charset="0"/>
              </a:rPr>
              <a:t>Act</a:t>
            </a:r>
            <a:endParaRPr lang="it-IT" sz="4400" i="1" spc="300" dirty="0">
              <a:latin typeface="Helvetica CE 35 Thin" pitchFamily="2" charset="0"/>
            </a:endParaRPr>
          </a:p>
        </p:txBody>
      </p:sp>
      <p:pic>
        <p:nvPicPr>
          <p:cNvPr id="7" name="Picture 2" descr="C:\Users\UTENTE\Desktop\220px-Civilrightsact19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708920"/>
            <a:ext cx="2095500" cy="3095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939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In 1965  Martin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Luther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King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signed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another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important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act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that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created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an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extraordinary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solution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to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the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problem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of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racism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: the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V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oting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Rights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A</a:t>
            </a:r>
            <a:r>
              <a:rPr lang="it-IT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ct</a:t>
            </a:r>
            <a:endParaRPr lang="it-IT" sz="2400" i="1" dirty="0">
              <a:solidFill>
                <a:schemeClr val="tx1">
                  <a:lumMod val="50000"/>
                  <a:lumOff val="50000"/>
                </a:schemeClr>
              </a:solidFill>
              <a:latin typeface="Helvetica CE 35 Thin" pitchFamily="2" charset="0"/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400" i="1" spc="300" dirty="0" smtClean="0">
                <a:latin typeface="Helvetica CE 35 Thin" pitchFamily="2" charset="0"/>
              </a:rPr>
              <a:t>The </a:t>
            </a:r>
            <a:r>
              <a:rPr lang="it-IT" sz="4400" i="1" spc="300" dirty="0" err="1" smtClean="0">
                <a:latin typeface="Helvetica CE 35 Thin" pitchFamily="2" charset="0"/>
              </a:rPr>
              <a:t>Voting</a:t>
            </a:r>
            <a:r>
              <a:rPr lang="it-IT" sz="4400" i="1" spc="300" dirty="0" smtClean="0">
                <a:latin typeface="Helvetica CE 35 Thin" pitchFamily="2" charset="0"/>
              </a:rPr>
              <a:t> </a:t>
            </a:r>
            <a:r>
              <a:rPr lang="it-IT" sz="4400" i="1" spc="300" dirty="0" err="1" smtClean="0">
                <a:latin typeface="Helvetica CE 35 Thin" pitchFamily="2" charset="0"/>
              </a:rPr>
              <a:t>Rights</a:t>
            </a:r>
            <a:r>
              <a:rPr lang="it-IT" sz="4400" i="1" spc="300" dirty="0" smtClean="0">
                <a:latin typeface="Helvetica CE 35 Thin" pitchFamily="2" charset="0"/>
              </a:rPr>
              <a:t> </a:t>
            </a:r>
            <a:r>
              <a:rPr lang="it-IT" sz="4400" i="1" spc="300" dirty="0" err="1" smtClean="0">
                <a:latin typeface="Helvetica CE 35 Thin" pitchFamily="2" charset="0"/>
              </a:rPr>
              <a:t>Act</a:t>
            </a:r>
            <a:endParaRPr lang="it-IT" sz="4400" i="1" spc="300" dirty="0">
              <a:latin typeface="Helvetica CE 35 Thin" pitchFamily="2" charset="0"/>
            </a:endParaRPr>
          </a:p>
        </p:txBody>
      </p:sp>
      <p:pic>
        <p:nvPicPr>
          <p:cNvPr id="5122" name="Picture 2" descr="C:\Users\UTENTE\Desktop\1153714943_0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708920"/>
            <a:ext cx="3905250" cy="2943225"/>
          </a:xfrm>
          <a:prstGeom prst="rect">
            <a:avLst/>
          </a:prstGeom>
          <a:noFill/>
        </p:spPr>
      </p:pic>
      <p:sp>
        <p:nvSpPr>
          <p:cNvPr id="6" name="Segnaposto contenuto 1"/>
          <p:cNvSpPr txBox="1">
            <a:spLocks/>
          </p:cNvSpPr>
          <p:nvPr/>
        </p:nvSpPr>
        <p:spPr>
          <a:xfrm>
            <a:off x="2555776" y="5661248"/>
            <a:ext cx="8229600" cy="9395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it-IT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Helvetica CE 35 Thin" pitchFamily="2" charset="0"/>
                <a:ea typeface="+mn-ea"/>
                <a:cs typeface="+mn-cs"/>
              </a:rPr>
              <a:t>Lyndon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Helvetica CE 35 Thin" pitchFamily="2" charset="0"/>
                <a:ea typeface="+mn-ea"/>
                <a:cs typeface="+mn-cs"/>
              </a:rPr>
              <a:t> </a:t>
            </a:r>
            <a:r>
              <a:rPr kumimoji="0" lang="it-IT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Helvetica CE 35 Thin" pitchFamily="2" charset="0"/>
                <a:ea typeface="+mn-ea"/>
                <a:cs typeface="+mn-cs"/>
              </a:rPr>
              <a:t>Baines</a:t>
            </a: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 </a:t>
            </a:r>
            <a:r>
              <a:rPr lang="it-IT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Johnson</a:t>
            </a:r>
            <a:endParaRPr lang="it-IT" i="1" dirty="0" smtClean="0">
              <a:solidFill>
                <a:schemeClr val="tx1">
                  <a:lumMod val="50000"/>
                  <a:lumOff val="50000"/>
                </a:schemeClr>
              </a:solidFill>
              <a:latin typeface="Helvetica CE 35 Thin" pitchFamily="2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it-IT" i="1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CE 35 Thin" pitchFamily="2" charset="0"/>
              </a:rPr>
              <a:t>a</a:t>
            </a:r>
            <a:r>
              <a:rPr kumimoji="0" lang="it-IT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Helvetica CE 35 Thin" pitchFamily="2" charset="0"/>
                <a:ea typeface="+mn-ea"/>
                <a:cs typeface="+mn-cs"/>
              </a:rPr>
              <a:t>nd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Helvetica CE 35 Thin" pitchFamily="2" charset="0"/>
                <a:ea typeface="+mn-ea"/>
                <a:cs typeface="+mn-cs"/>
              </a:rPr>
              <a:t> Martin </a:t>
            </a:r>
            <a:r>
              <a:rPr kumimoji="0" lang="it-IT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Helvetica CE 35 Thin" pitchFamily="2" charset="0"/>
                <a:ea typeface="+mn-ea"/>
                <a:cs typeface="+mn-cs"/>
              </a:rPr>
              <a:t>Luther</a:t>
            </a:r>
            <a:r>
              <a:rPr kumimoji="0" lang="it-IT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Helvetica CE 35 Thin" pitchFamily="2" charset="0"/>
                <a:ea typeface="+mn-ea"/>
                <a:cs typeface="+mn-cs"/>
              </a:rPr>
              <a:t>  King</a:t>
            </a:r>
            <a:endParaRPr kumimoji="0" lang="it-IT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Helvetica CE 35 Thin" pitchFamily="2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le">
  <a:themeElements>
    <a:clrScheme name="Vial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ial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Vial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</TotalTime>
  <Words>106</Words>
  <Application>Microsoft Office PowerPoint</Application>
  <PresentationFormat>Presentazione su schermo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Viale</vt:lpstr>
      <vt:lpstr>The Civil Rights Movement</vt:lpstr>
      <vt:lpstr>Aim</vt:lpstr>
      <vt:lpstr>The Struggle</vt:lpstr>
      <vt:lpstr>Diapositiva 4</vt:lpstr>
      <vt:lpstr>The Civil Rights Act</vt:lpstr>
      <vt:lpstr>The Voting Rights Act</vt:lpstr>
    </vt:vector>
  </TitlesOfParts>
  <Company>BASTARDS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Civil Right Movement</dc:title>
  <dc:creator>UTENTE</dc:creator>
  <cp:lastModifiedBy>user</cp:lastModifiedBy>
  <cp:revision>15</cp:revision>
  <dcterms:created xsi:type="dcterms:W3CDTF">2015-12-02T21:30:22Z</dcterms:created>
  <dcterms:modified xsi:type="dcterms:W3CDTF">2015-12-12T12:37:13Z</dcterms:modified>
</cp:coreProperties>
</file>