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58" r:id="rId5"/>
    <p:sldId id="259" r:id="rId6"/>
    <p:sldId id="262" r:id="rId7"/>
    <p:sldId id="263" r:id="rId8"/>
    <p:sldId id="265" r:id="rId9"/>
    <p:sldId id="260" r:id="rId10"/>
    <p:sldId id="261" r:id="rId11"/>
    <p:sldId id="264" r:id="rId1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98" autoAdjust="0"/>
    <p:restoredTop sz="94709" autoAdjust="0"/>
  </p:normalViewPr>
  <p:slideViewPr>
    <p:cSldViewPr>
      <p:cViewPr varScale="1">
        <p:scale>
          <a:sx n="73" d="100"/>
          <a:sy n="73" d="100"/>
        </p:scale>
        <p:origin x="-100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2.7659067890130156E-2"/>
          <c:y val="6.999951982736384E-2"/>
          <c:w val="0.6771774047255521"/>
          <c:h val="0.79519060029111643"/>
        </c:manualLayout>
      </c:layout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explosion val="18"/>
          <c:dPt>
            <c:idx val="0"/>
            <c:explosion val="0"/>
          </c:dPt>
          <c:dPt>
            <c:idx val="1"/>
            <c:explosion val="0"/>
          </c:dPt>
          <c:dPt>
            <c:idx val="2"/>
            <c:explosion val="0"/>
          </c:dPt>
          <c:dPt>
            <c:idx val="3"/>
            <c:explosion val="0"/>
          </c:dPt>
          <c:dPt>
            <c:idx val="4"/>
            <c:explosion val="0"/>
          </c:dPt>
          <c:dLbls>
            <c:dLbl>
              <c:idx val="1"/>
              <c:layout>
                <c:manualLayout>
                  <c:x val="-0.10129641780888506"/>
                  <c:y val="-5.4227354487873643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sz="2000" dirty="0">
                        <a:solidFill>
                          <a:schemeClr val="tx1"/>
                        </a:solidFill>
                      </a:rPr>
                      <a:t>2%</a:t>
                    </a:r>
                  </a:p>
                </c:rich>
              </c:tx>
              <c:spPr>
                <a:noFill/>
                <a:ln>
                  <a:noFill/>
                </a:ln>
              </c:spPr>
              <c:showPercent val="1"/>
            </c:dLbl>
            <c:dLbl>
              <c:idx val="2"/>
              <c:layout>
                <c:manualLayout>
                  <c:x val="-2.1706158257995538E-2"/>
                  <c:y val="-8.1252984171545334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sz="2000" dirty="0">
                        <a:solidFill>
                          <a:schemeClr val="tx1"/>
                        </a:solidFill>
                      </a:rPr>
                      <a:t>1%</a:t>
                    </a:r>
                  </a:p>
                </c:rich>
              </c:tx>
              <c:spPr>
                <a:noFill/>
                <a:ln>
                  <a:noFill/>
                </a:ln>
              </c:spPr>
              <c:showPercent val="1"/>
            </c:dLbl>
            <c:dLbl>
              <c:idx val="3"/>
              <c:layout>
                <c:manualLayout>
                  <c:x val="5.8485588606979673E-2"/>
                  <c:y val="-3.7164908330006234E-2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/>
                      <a:t>1%</a:t>
                    </a:r>
                  </a:p>
                </c:rich>
              </c:tx>
              <c:showPercent val="1"/>
            </c:dLbl>
            <c:dLbl>
              <c:idx val="4"/>
              <c:layout>
                <c:manualLayout>
                  <c:x val="0.12959742879362304"/>
                  <c:y val="-7.083730026074013E-2"/>
                </c:manualLayout>
              </c:layout>
              <c:tx>
                <c:rich>
                  <a:bodyPr/>
                  <a:lstStyle/>
                  <a:p>
                    <a:r>
                      <a:rPr lang="en-US" sz="2000" dirty="0"/>
                      <a:t>1%</a:t>
                    </a:r>
                  </a:p>
                </c:rich>
              </c:tx>
              <c:showPercent val="1"/>
            </c:dLbl>
            <c:spPr>
              <a:ln>
                <a:noFill/>
              </a:ln>
            </c:spPr>
            <c:showPercent val="1"/>
            <c:showLeaderLines val="1"/>
          </c:dLbls>
          <c:cat>
            <c:strRef>
              <c:f>Foglio1!$A$2:$A$6</c:f>
              <c:strCache>
                <c:ptCount val="5"/>
                <c:pt idx="0">
                  <c:v>Italiani</c:v>
                </c:pt>
                <c:pt idx="1">
                  <c:v>Rumena</c:v>
                </c:pt>
                <c:pt idx="2">
                  <c:v>Albanese</c:v>
                </c:pt>
                <c:pt idx="3">
                  <c:v>Marocchina</c:v>
                </c:pt>
                <c:pt idx="4">
                  <c:v>Stranieri irregolari</c:v>
                </c:pt>
              </c:strCache>
            </c:strRef>
          </c:cat>
          <c:val>
            <c:numRef>
              <c:f>Foglio1!$B$2:$B$6</c:f>
              <c:numCache>
                <c:formatCode>0%</c:formatCode>
                <c:ptCount val="5"/>
                <c:pt idx="0">
                  <c:v>0.95000000000000062</c:v>
                </c:pt>
                <c:pt idx="1">
                  <c:v>2.0000000000000018E-2</c:v>
                </c:pt>
                <c:pt idx="2">
                  <c:v>1.0000000000000009E-2</c:v>
                </c:pt>
                <c:pt idx="3">
                  <c:v>1.0000000000000009E-2</c:v>
                </c:pt>
                <c:pt idx="4">
                  <c:v>1.0000000000000009E-2</c:v>
                </c:pt>
              </c:numCache>
            </c:numRef>
          </c:val>
        </c:ser>
        <c:dLbls>
          <c:showPercent val="1"/>
        </c:dLbls>
      </c:pie3DChart>
      <c:spPr>
        <a:ln>
          <a:noFill/>
        </a:ln>
      </c:spPr>
    </c:plotArea>
    <c:legend>
      <c:legendPos val="r"/>
      <c:layout>
        <c:manualLayout>
          <c:xMode val="edge"/>
          <c:yMode val="edge"/>
          <c:x val="0.73087897386282885"/>
          <c:y val="1.9390736245878507E-2"/>
          <c:w val="0.26912102613717104"/>
          <c:h val="0.71011648423244877"/>
        </c:manualLayout>
      </c:layout>
    </c:legend>
    <c:plotVisOnly val="1"/>
  </c:chart>
  <c:spPr>
    <a:ln>
      <a:noFill/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plotArea>
      <c:layout/>
      <c:barChart>
        <c:barDir val="col"/>
        <c:grouping val="stacked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cat>
            <c:strRef>
              <c:f>Foglio1!$A$2:$A$5</c:f>
              <c:strCache>
                <c:ptCount val="4"/>
                <c:pt idx="0">
                  <c:v>Flat</c:v>
                </c:pt>
                <c:pt idx="1">
                  <c:v>Detached house</c:v>
                </c:pt>
                <c:pt idx="2">
                  <c:v>Terraced house</c:v>
                </c:pt>
                <c:pt idx="3">
                  <c:v>Other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53</c:v>
                </c:pt>
                <c:pt idx="1">
                  <c:v>25</c:v>
                </c:pt>
                <c:pt idx="2">
                  <c:v>19</c:v>
                </c:pt>
                <c:pt idx="3">
                  <c:v>3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Serie 2</c:v>
                </c:pt>
              </c:strCache>
            </c:strRef>
          </c:tx>
          <c:cat>
            <c:strRef>
              <c:f>Foglio1!$A$2:$A$5</c:f>
              <c:strCache>
                <c:ptCount val="4"/>
                <c:pt idx="0">
                  <c:v>Flat</c:v>
                </c:pt>
                <c:pt idx="1">
                  <c:v>Detached house</c:v>
                </c:pt>
                <c:pt idx="2">
                  <c:v>Terraced house</c:v>
                </c:pt>
                <c:pt idx="3">
                  <c:v>Other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Serie 3</c:v>
                </c:pt>
              </c:strCache>
            </c:strRef>
          </c:tx>
          <c:cat>
            <c:strRef>
              <c:f>Foglio1!$A$2:$A$5</c:f>
              <c:strCache>
                <c:ptCount val="4"/>
                <c:pt idx="0">
                  <c:v>Flat</c:v>
                </c:pt>
                <c:pt idx="1">
                  <c:v>Detached house</c:v>
                </c:pt>
                <c:pt idx="2">
                  <c:v>Terraced house</c:v>
                </c:pt>
                <c:pt idx="3">
                  <c:v>Other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overlap val="100"/>
        <c:axId val="75229824"/>
        <c:axId val="79786368"/>
      </c:barChart>
      <c:catAx>
        <c:axId val="75229824"/>
        <c:scaling>
          <c:orientation val="minMax"/>
        </c:scaling>
        <c:axPos val="b"/>
        <c:tickLblPos val="nextTo"/>
        <c:crossAx val="79786368"/>
        <c:crosses val="autoZero"/>
        <c:auto val="1"/>
        <c:lblAlgn val="ctr"/>
        <c:lblOffset val="100"/>
      </c:catAx>
      <c:valAx>
        <c:axId val="79786368"/>
        <c:scaling>
          <c:orientation val="minMax"/>
        </c:scaling>
        <c:axPos val="l"/>
        <c:majorGridlines/>
        <c:numFmt formatCode="General" sourceLinked="1"/>
        <c:tickLblPos val="nextTo"/>
        <c:crossAx val="7522982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it-IT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view3D>
      <c:rAngAx val="1"/>
    </c:view3D>
    <c:plotArea>
      <c:layout>
        <c:manualLayout>
          <c:layoutTarget val="inner"/>
          <c:xMode val="edge"/>
          <c:yMode val="edge"/>
          <c:x val="5.6251215125887009E-2"/>
          <c:y val="5.8891555233659666E-2"/>
          <c:w val="0.9190574268494216"/>
          <c:h val="0.78151080775516679"/>
        </c:manualLayout>
      </c:layout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Serie 1</c:v>
                </c:pt>
              </c:strCache>
            </c:strRef>
          </c:tx>
          <c:cat>
            <c:strRef>
              <c:f>Foglio1!$A$2:$A$5</c:f>
              <c:strCache>
                <c:ptCount val="4"/>
                <c:pt idx="0">
                  <c:v>Nuclear family</c:v>
                </c:pt>
                <c:pt idx="1">
                  <c:v>Married with children</c:v>
                </c:pt>
                <c:pt idx="2">
                  <c:v>Other family</c:v>
                </c:pt>
                <c:pt idx="3">
                  <c:v>Singles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Serie 2</c:v>
                </c:pt>
              </c:strCache>
            </c:strRef>
          </c:tx>
          <c:cat>
            <c:strRef>
              <c:f>Foglio1!$A$2:$A$5</c:f>
              <c:strCache>
                <c:ptCount val="4"/>
                <c:pt idx="0">
                  <c:v>Nuclear family</c:v>
                </c:pt>
                <c:pt idx="1">
                  <c:v>Married with children</c:v>
                </c:pt>
                <c:pt idx="2">
                  <c:v>Other family</c:v>
                </c:pt>
                <c:pt idx="3">
                  <c:v>Singles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Serie 3</c:v>
                </c:pt>
              </c:strCache>
            </c:strRef>
          </c:tx>
          <c:cat>
            <c:strRef>
              <c:f>Foglio1!$A$2:$A$5</c:f>
              <c:strCache>
                <c:ptCount val="4"/>
                <c:pt idx="0">
                  <c:v>Nuclear family</c:v>
                </c:pt>
                <c:pt idx="1">
                  <c:v>Married with children</c:v>
                </c:pt>
                <c:pt idx="2">
                  <c:v>Other family</c:v>
                </c:pt>
                <c:pt idx="3">
                  <c:v>Singles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  <c:pt idx="0">
                  <c:v>23</c:v>
                </c:pt>
                <c:pt idx="1">
                  <c:v>28</c:v>
                </c:pt>
                <c:pt idx="2">
                  <c:v>16</c:v>
                </c:pt>
                <c:pt idx="3">
                  <c:v>25</c:v>
                </c:pt>
              </c:numCache>
            </c:numRef>
          </c:val>
        </c:ser>
        <c:shape val="box"/>
        <c:axId val="79758848"/>
        <c:axId val="79760384"/>
        <c:axId val="0"/>
      </c:bar3DChart>
      <c:catAx>
        <c:axId val="79758848"/>
        <c:scaling>
          <c:orientation val="minMax"/>
        </c:scaling>
        <c:axPos val="b"/>
        <c:numFmt formatCode="General" sourceLinked="1"/>
        <c:tickLblPos val="nextTo"/>
        <c:crossAx val="79760384"/>
        <c:crosses val="autoZero"/>
        <c:auto val="1"/>
        <c:lblAlgn val="ctr"/>
        <c:lblOffset val="100"/>
      </c:catAx>
      <c:valAx>
        <c:axId val="79760384"/>
        <c:scaling>
          <c:orientation val="minMax"/>
        </c:scaling>
        <c:axPos val="l"/>
        <c:majorGridlines/>
        <c:numFmt formatCode="General" sourceLinked="1"/>
        <c:tickLblPos val="nextTo"/>
        <c:crossAx val="79758848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it-IT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4.783958938199917E-2"/>
          <c:y val="8.2096495913261819E-2"/>
          <c:w val="0.58745048734964744"/>
          <c:h val="0.81341090262697946"/>
        </c:manualLayout>
      </c:layout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population</c:v>
                </c:pt>
              </c:strCache>
            </c:strRef>
          </c:tx>
          <c:dLbls>
            <c:dLbl>
              <c:idx val="2"/>
              <c:layout>
                <c:manualLayout>
                  <c:x val="-5.4046512193089653E-2"/>
                  <c:y val="5.4127595639196094E-3"/>
                </c:manualLayout>
              </c:layout>
              <c:showPercent val="1"/>
            </c:dLbl>
            <c:txPr>
              <a:bodyPr/>
              <a:lstStyle/>
              <a:p>
                <a:pPr>
                  <a:defRPr b="1"/>
                </a:pPr>
                <a:endParaRPr lang="it-IT"/>
              </a:p>
            </c:txPr>
            <c:showPercent val="1"/>
            <c:showLeaderLines val="1"/>
          </c:dLbls>
          <c:cat>
            <c:strRef>
              <c:f>Foglio1!$A$2:$A$9</c:f>
              <c:strCache>
                <c:ptCount val="8"/>
                <c:pt idx="0">
                  <c:v>Piemonte</c:v>
                </c:pt>
                <c:pt idx="1">
                  <c:v>Valle d'Aosta</c:v>
                </c:pt>
                <c:pt idx="2">
                  <c:v>Liguria</c:v>
                </c:pt>
                <c:pt idx="3">
                  <c:v>Lombardia</c:v>
                </c:pt>
                <c:pt idx="4">
                  <c:v>Trentino Alto Adige</c:v>
                </c:pt>
                <c:pt idx="5">
                  <c:v>Veneto</c:v>
                </c:pt>
                <c:pt idx="6">
                  <c:v>Fruili Venezia Giulia</c:v>
                </c:pt>
                <c:pt idx="7">
                  <c:v>Emilia Romagna</c:v>
                </c:pt>
              </c:strCache>
            </c:strRef>
          </c:cat>
          <c:val>
            <c:numRef>
              <c:f>Foglio1!$B$2:$B$9</c:f>
              <c:numCache>
                <c:formatCode>0%</c:formatCode>
                <c:ptCount val="8"/>
                <c:pt idx="0">
                  <c:v>0.16000000000000006</c:v>
                </c:pt>
                <c:pt idx="1">
                  <c:v>1.0000000000000007E-2</c:v>
                </c:pt>
                <c:pt idx="2">
                  <c:v>6.0000000000000032E-2</c:v>
                </c:pt>
                <c:pt idx="3">
                  <c:v>0.35000000000000026</c:v>
                </c:pt>
                <c:pt idx="4">
                  <c:v>4.0000000000000029E-2</c:v>
                </c:pt>
                <c:pt idx="5">
                  <c:v>0.18000000000000013</c:v>
                </c:pt>
                <c:pt idx="6">
                  <c:v>4.0000000000000029E-2</c:v>
                </c:pt>
                <c:pt idx="7">
                  <c:v>0.16000000000000006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64867344021960527"/>
          <c:y val="2.6992156733942414E-2"/>
          <c:w val="0.34051085549468707"/>
          <c:h val="0.79383899889408205"/>
        </c:manualLayout>
      </c:layout>
      <c:txPr>
        <a:bodyPr/>
        <a:lstStyle/>
        <a:p>
          <a:pPr>
            <a:defRPr b="1"/>
          </a:pPr>
          <a:endParaRPr lang="it-IT"/>
        </a:p>
      </c:txPr>
    </c:legend>
    <c:plotVisOnly val="1"/>
  </c:chart>
  <c:txPr>
    <a:bodyPr/>
    <a:lstStyle/>
    <a:p>
      <a:pPr>
        <a:defRPr sz="1800"/>
      </a:pPr>
      <a:endParaRPr lang="it-IT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18338218139399243"/>
          <c:y val="0.12984463196009338"/>
          <c:w val="0.56426569942646054"/>
          <c:h val="0.63929356028761175"/>
        </c:manualLayout>
      </c:layout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it-IT"/>
              </a:p>
            </c:txPr>
            <c:showPercent val="1"/>
            <c:showLeaderLines val="1"/>
          </c:dLbls>
          <c:cat>
            <c:strRef>
              <c:f>Foglio1!$A$2:$A$6</c:f>
              <c:strCache>
                <c:ptCount val="5"/>
                <c:pt idx="0">
                  <c:v>Toscana</c:v>
                </c:pt>
                <c:pt idx="1">
                  <c:v>Umbria</c:v>
                </c:pt>
                <c:pt idx="2">
                  <c:v>Marche</c:v>
                </c:pt>
                <c:pt idx="3">
                  <c:v>Lazio</c:v>
                </c:pt>
                <c:pt idx="4">
                  <c:v>Abruzzo</c:v>
                </c:pt>
              </c:strCache>
            </c:strRef>
          </c:cat>
          <c:val>
            <c:numRef>
              <c:f>Foglio1!$B$2:$B$6</c:f>
              <c:numCache>
                <c:formatCode>0%</c:formatCode>
                <c:ptCount val="5"/>
                <c:pt idx="0">
                  <c:v>0.28000000000000008</c:v>
                </c:pt>
                <c:pt idx="1">
                  <c:v>7.0000000000000021E-2</c:v>
                </c:pt>
                <c:pt idx="2">
                  <c:v>0.12000000000000002</c:v>
                </c:pt>
                <c:pt idx="3">
                  <c:v>0.43000000000000027</c:v>
                </c:pt>
                <c:pt idx="4">
                  <c:v>0.1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0.84152388937493938"/>
          <c:y val="0.22392008065465846"/>
          <c:w val="0.13069833284728297"/>
          <c:h val="0.38940994435880277"/>
        </c:manualLayout>
      </c:layout>
      <c:txPr>
        <a:bodyPr/>
        <a:lstStyle/>
        <a:p>
          <a:pPr>
            <a:defRPr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it-IT"/>
        </a:p>
      </c:txPr>
    </c:legend>
    <c:plotVisOnly val="1"/>
  </c:chart>
  <c:txPr>
    <a:bodyPr/>
    <a:lstStyle/>
    <a:p>
      <a:pPr>
        <a:defRPr sz="1800"/>
      </a:pPr>
      <a:endParaRPr lang="it-IT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1575725430154564"/>
          <c:y val="8.2142076724887061E-2"/>
          <c:w val="0.61342361718674054"/>
          <c:h val="0.70944437680997396"/>
        </c:manualLayout>
      </c:layout>
      <c:pie3D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explosion val="3"/>
          <c:dLbls>
            <c:txPr>
              <a:bodyPr/>
              <a:lstStyle/>
              <a:p>
                <a:pPr>
                  <a:defRPr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it-IT"/>
              </a:p>
            </c:txPr>
            <c:showPercent val="1"/>
            <c:showLeaderLines val="1"/>
          </c:dLbls>
          <c:cat>
            <c:strRef>
              <c:f>Foglio1!$A$2:$A$8</c:f>
              <c:strCache>
                <c:ptCount val="7"/>
                <c:pt idx="0">
                  <c:v>Molise</c:v>
                </c:pt>
                <c:pt idx="1">
                  <c:v>Capania</c:v>
                </c:pt>
                <c:pt idx="2">
                  <c:v>Puglia</c:v>
                </c:pt>
                <c:pt idx="3">
                  <c:v>Basilicata</c:v>
                </c:pt>
                <c:pt idx="4">
                  <c:v>Calabria</c:v>
                </c:pt>
                <c:pt idx="5">
                  <c:v>Sicilia</c:v>
                </c:pt>
                <c:pt idx="6">
                  <c:v>Sardegna</c:v>
                </c:pt>
              </c:strCache>
            </c:strRef>
          </c:cat>
          <c:val>
            <c:numRef>
              <c:f>Foglio1!$B$2:$B$8</c:f>
              <c:numCache>
                <c:formatCode>0%</c:formatCode>
                <c:ptCount val="7"/>
                <c:pt idx="0">
                  <c:v>2.0000000000000011E-2</c:v>
                </c:pt>
                <c:pt idx="1">
                  <c:v>0.30000000000000027</c:v>
                </c:pt>
                <c:pt idx="2">
                  <c:v>0.21000000000000013</c:v>
                </c:pt>
                <c:pt idx="3">
                  <c:v>3.0000000000000002E-2</c:v>
                </c:pt>
                <c:pt idx="4">
                  <c:v>0.1</c:v>
                </c:pt>
                <c:pt idx="5">
                  <c:v>0.26</c:v>
                </c:pt>
                <c:pt idx="6">
                  <c:v>8.0000000000000043E-2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2.6427772917274853E-3"/>
          <c:y val="0.129201895817531"/>
          <c:w val="0.14859179060950714"/>
          <c:h val="0.54517392210232385"/>
        </c:manualLayout>
      </c:layout>
      <c:txPr>
        <a:bodyPr/>
        <a:lstStyle/>
        <a:p>
          <a:pPr>
            <a:defRPr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it-IT"/>
        </a:p>
      </c:txPr>
    </c:legend>
    <c:plotVisOnly val="1"/>
  </c:chart>
  <c:txPr>
    <a:bodyPr/>
    <a:lstStyle/>
    <a:p>
      <a:pPr>
        <a:defRPr sz="1800"/>
      </a:pPr>
      <a:endParaRPr lang="it-IT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9886-72D9-4558-B03A-4AEE94DA4361}" type="datetimeFigureOut">
              <a:rPr lang="it-IT" smtClean="0"/>
              <a:pPr/>
              <a:t>05/04/2012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07C91-C948-4E36-9CB5-B4567EA2FA2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9886-72D9-4558-B03A-4AEE94DA4361}" type="datetimeFigureOut">
              <a:rPr lang="it-IT" smtClean="0"/>
              <a:pPr/>
              <a:t>05/04/2012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07C91-C948-4E36-9CB5-B4567EA2FA2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9886-72D9-4558-B03A-4AEE94DA4361}" type="datetimeFigureOut">
              <a:rPr lang="it-IT" smtClean="0"/>
              <a:pPr/>
              <a:t>05/04/2012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07C91-C948-4E36-9CB5-B4567EA2FA2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9886-72D9-4558-B03A-4AEE94DA4361}" type="datetimeFigureOut">
              <a:rPr lang="it-IT" smtClean="0"/>
              <a:pPr/>
              <a:t>05/04/2012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07C91-C948-4E36-9CB5-B4567EA2FA2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9886-72D9-4558-B03A-4AEE94DA4361}" type="datetimeFigureOut">
              <a:rPr lang="it-IT" smtClean="0"/>
              <a:pPr/>
              <a:t>05/04/2012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07C91-C948-4E36-9CB5-B4567EA2FA2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9886-72D9-4558-B03A-4AEE94DA4361}" type="datetimeFigureOut">
              <a:rPr lang="it-IT" smtClean="0"/>
              <a:pPr/>
              <a:t>05/04/2012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07C91-C948-4E36-9CB5-B4567EA2FA2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9886-72D9-4558-B03A-4AEE94DA4361}" type="datetimeFigureOut">
              <a:rPr lang="it-IT" smtClean="0"/>
              <a:pPr/>
              <a:t>05/04/2012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07C91-C948-4E36-9CB5-B4567EA2FA2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9886-72D9-4558-B03A-4AEE94DA4361}" type="datetimeFigureOut">
              <a:rPr lang="it-IT" smtClean="0"/>
              <a:pPr/>
              <a:t>05/04/2012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07C91-C948-4E36-9CB5-B4567EA2FA2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9886-72D9-4558-B03A-4AEE94DA4361}" type="datetimeFigureOut">
              <a:rPr lang="it-IT" smtClean="0"/>
              <a:pPr/>
              <a:t>05/04/2012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07C91-C948-4E36-9CB5-B4567EA2FA2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9886-72D9-4558-B03A-4AEE94DA4361}" type="datetimeFigureOut">
              <a:rPr lang="it-IT" smtClean="0"/>
              <a:pPr/>
              <a:t>05/04/2012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07C91-C948-4E36-9CB5-B4567EA2FA2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9886-72D9-4558-B03A-4AEE94DA4361}" type="datetimeFigureOut">
              <a:rPr lang="it-IT" smtClean="0"/>
              <a:pPr/>
              <a:t>05/04/2012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07C91-C948-4E36-9CB5-B4567EA2FA28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0C9886-72D9-4558-B03A-4AEE94DA4361}" type="datetimeFigureOut">
              <a:rPr lang="it-IT" smtClean="0"/>
              <a:pPr/>
              <a:t>05/04/2012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07C91-C948-4E36-9CB5-B4567EA2FA28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22.gif"/><Relationship Id="rId7" Type="http://schemas.openxmlformats.org/officeDocument/2006/relationships/chart" Target="../charts/chart5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gif"/><Relationship Id="rId7" Type="http://schemas.openxmlformats.org/officeDocument/2006/relationships/image" Target="../media/image32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4.png"/><Relationship Id="rId5" Type="http://schemas.openxmlformats.org/officeDocument/2006/relationships/image" Target="../media/image30.jpeg"/><Relationship Id="rId10" Type="http://schemas.openxmlformats.org/officeDocument/2006/relationships/slide" Target="slide2.xml"/><Relationship Id="rId4" Type="http://schemas.openxmlformats.org/officeDocument/2006/relationships/image" Target="../media/image29.jpeg"/><Relationship Id="rId9" Type="http://schemas.openxmlformats.org/officeDocument/2006/relationships/chart" Target="../charts/char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12" Type="http://schemas.openxmlformats.org/officeDocument/2006/relationships/image" Target="../media/image2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slide" Target="slide2.xml"/><Relationship Id="rId5" Type="http://schemas.openxmlformats.org/officeDocument/2006/relationships/image" Target="../media/image15.png"/><Relationship Id="rId10" Type="http://schemas.openxmlformats.org/officeDocument/2006/relationships/chart" Target="../charts/chart4.xml"/><Relationship Id="rId4" Type="http://schemas.openxmlformats.org/officeDocument/2006/relationships/image" Target="../media/image14.gif"/><Relationship Id="rId9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 rot="20635921">
            <a:off x="719887" y="2016753"/>
            <a:ext cx="8299302" cy="207329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rible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blipFill>
                  <a:blip r:embed="rId3"/>
                  <a:stretch>
                    <a:fillRect/>
                  </a:stretch>
                </a:blip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Wide Latin" pitchFamily="18" charset="0"/>
              </a:rPr>
              <a:t>Snapshot of </a:t>
            </a:r>
            <a:r>
              <a:rPr lang="it-IT" sz="5400" b="1" spc="50" dirty="0" smtClean="0">
                <a:ln w="11430"/>
                <a:blipFill>
                  <a:blip r:embed="rId3"/>
                  <a:stretch>
                    <a:fillRect/>
                  </a:stretch>
                </a:blip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Wide Latin" pitchFamily="18" charset="0"/>
              </a:rPr>
              <a:t>Italy</a:t>
            </a:r>
            <a:endParaRPr lang="it-IT" sz="5400" b="1" cap="none" spc="50" dirty="0">
              <a:ln w="11430"/>
              <a:blipFill>
                <a:blip r:embed="rId3"/>
                <a:stretch>
                  <a:fillRect/>
                </a:stretch>
              </a:blip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Wide Lati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www.portalestoria.net/IMAGES%20232/510px-Abruzzo_bandiera.svg%5b1%5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797153"/>
            <a:ext cx="2952328" cy="2060848"/>
          </a:xfrm>
          <a:prstGeom prst="rect">
            <a:avLst/>
          </a:prstGeom>
          <a:noFill/>
        </p:spPr>
      </p:pic>
      <p:pic>
        <p:nvPicPr>
          <p:cNvPr id="2054" name="Picture 6" descr="http://www.nauticaduemiladieci.it/prodotti/immagini/lazi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97152"/>
            <a:ext cx="3131840" cy="2060848"/>
          </a:xfrm>
          <a:prstGeom prst="rect">
            <a:avLst/>
          </a:prstGeom>
          <a:noFill/>
        </p:spPr>
      </p:pic>
      <p:pic>
        <p:nvPicPr>
          <p:cNvPr id="2052" name="Picture 4" descr="http://upload.wikimedia.org/wikipedia/commons/7/71/Marche-Bandier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612576" y="0"/>
            <a:ext cx="3630636" cy="2344354"/>
          </a:xfrm>
          <a:prstGeom prst="rect">
            <a:avLst/>
          </a:prstGeom>
          <a:noFill/>
        </p:spPr>
      </p:pic>
      <p:pic>
        <p:nvPicPr>
          <p:cNvPr id="9" name="chart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84168" y="0"/>
            <a:ext cx="3059832" cy="2060848"/>
          </a:xfrm>
          <a:prstGeom prst="rect">
            <a:avLst/>
          </a:prstGeom>
        </p:spPr>
      </p:pic>
      <p:pic>
        <p:nvPicPr>
          <p:cNvPr id="2050" name="Picture 2" descr="http://www.new-media.it/portal/foto/toscana-bandier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57900" y="4800599"/>
            <a:ext cx="3086100" cy="2057401"/>
          </a:xfrm>
          <a:prstGeom prst="rect">
            <a:avLst/>
          </a:prstGeom>
          <a:noFill/>
        </p:spPr>
      </p:pic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67544" y="1340768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5" name="Picture 2" descr="C:\Users\Bucci\AppData\Local\Microsoft\Windows\Temporary Internet Files\Content.IE5\QBA09OFK\MC900442134[1].pn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6039246"/>
            <a:ext cx="755576" cy="818754"/>
          </a:xfrm>
          <a:prstGeom prst="rect">
            <a:avLst/>
          </a:prstGeom>
          <a:noFill/>
        </p:spPr>
      </p:pic>
      <p:sp>
        <p:nvSpPr>
          <p:cNvPr id="7" name="Rettangolo 6"/>
          <p:cNvSpPr/>
          <p:nvPr/>
        </p:nvSpPr>
        <p:spPr>
          <a:xfrm>
            <a:off x="467544" y="0"/>
            <a:ext cx="705678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Harrington" pitchFamily="82" charset="0"/>
              </a:rPr>
              <a:t>CENTER POPULATION</a:t>
            </a:r>
            <a:endParaRPr lang="it-IT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http://upload.wikimedia.org/wikipedia/commons/3/3e/Bandiera_ufficiale_R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2276872"/>
            <a:ext cx="3059832" cy="2160240"/>
          </a:xfrm>
          <a:prstGeom prst="rect">
            <a:avLst/>
          </a:prstGeom>
          <a:noFill/>
        </p:spPr>
      </p:pic>
      <p:pic>
        <p:nvPicPr>
          <p:cNvPr id="1036" name="Picture 12" descr="http://www.bafabandiere.it/immagini/bandiere/sicili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4799842"/>
            <a:ext cx="3096344" cy="2058158"/>
          </a:xfrm>
          <a:prstGeom prst="rect">
            <a:avLst/>
          </a:prstGeom>
          <a:noFill/>
        </p:spPr>
      </p:pic>
      <p:pic>
        <p:nvPicPr>
          <p:cNvPr id="1034" name="Picture 10" descr="http://www.bandiereaccessori.com/public/minfoto/7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75648" y="4803096"/>
            <a:ext cx="3168352" cy="2054904"/>
          </a:xfrm>
          <a:prstGeom prst="rect">
            <a:avLst/>
          </a:prstGeom>
          <a:noFill/>
        </p:spPr>
      </p:pic>
      <p:pic>
        <p:nvPicPr>
          <p:cNvPr id="1032" name="Picture 8" descr="http://www.bandiereaccessori.com/public/minfoto/7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797152"/>
            <a:ext cx="3091272" cy="2060848"/>
          </a:xfrm>
          <a:prstGeom prst="rect">
            <a:avLst/>
          </a:prstGeom>
          <a:noFill/>
        </p:spPr>
      </p:pic>
      <p:pic>
        <p:nvPicPr>
          <p:cNvPr id="1030" name="Picture 6" descr="http://www.new-media.it/portal/foto/puglia-bandiera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3086100" cy="2057401"/>
          </a:xfrm>
          <a:prstGeom prst="rect">
            <a:avLst/>
          </a:prstGeom>
          <a:noFill/>
        </p:spPr>
      </p:pic>
      <p:pic>
        <p:nvPicPr>
          <p:cNvPr id="1028" name="Picture 4" descr="http://upload.wikimedia.org/wikipedia/commons/0/0c/Campania-Bandiera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87824" y="0"/>
            <a:ext cx="3086100" cy="2057401"/>
          </a:xfrm>
          <a:prstGeom prst="rect">
            <a:avLst/>
          </a:prstGeom>
          <a:noFill/>
        </p:spPr>
      </p:pic>
      <p:pic>
        <p:nvPicPr>
          <p:cNvPr id="1026" name="Picture 2" descr="http://www.arco.venetosviluppo.it/Portals/0/Immaginibandiere/Molise-Bandiera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57900" y="0"/>
            <a:ext cx="3086100" cy="2057401"/>
          </a:xfrm>
          <a:prstGeom prst="rect">
            <a:avLst/>
          </a:prstGeom>
          <a:noFill/>
        </p:spPr>
      </p:pic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179512" y="155679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pic>
        <p:nvPicPr>
          <p:cNvPr id="5" name="Picture 2" descr="C:\Users\Bucci\AppData\Local\Microsoft\Windows\Temporary Internet Files\Content.IE5\QBA09OFK\MC900442134[1].pn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-1" y="6093296"/>
            <a:ext cx="705697" cy="764704"/>
          </a:xfrm>
          <a:prstGeom prst="rect">
            <a:avLst/>
          </a:prstGeom>
          <a:noFill/>
        </p:spPr>
      </p:pic>
      <p:sp>
        <p:nvSpPr>
          <p:cNvPr id="8" name="Rettangolo 7"/>
          <p:cNvSpPr/>
          <p:nvPr/>
        </p:nvSpPr>
        <p:spPr>
          <a:xfrm>
            <a:off x="755576" y="404664"/>
            <a:ext cx="68691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arrington" pitchFamily="82" charset="0"/>
              </a:rPr>
              <a:t>SOUTH POPULATION</a:t>
            </a:r>
            <a:endParaRPr lang="it-IT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ctrTitle"/>
          </p:nvPr>
        </p:nvSpPr>
        <p:spPr>
          <a:xfrm>
            <a:off x="5868144" y="404665"/>
            <a:ext cx="2587824" cy="792088"/>
          </a:xfrm>
          <a:solidFill>
            <a:srgbClr val="00B050"/>
          </a:solidFill>
        </p:spPr>
        <p:txBody>
          <a:bodyPr>
            <a:normAutofit/>
          </a:bodyPr>
          <a:lstStyle/>
          <a:p>
            <a:r>
              <a:rPr lang="it-IT" sz="1800" dirty="0" smtClean="0">
                <a:hlinkClick r:id="rId2" action="ppaction://hlinksldjump"/>
              </a:rPr>
              <a:t>NORTH</a:t>
            </a:r>
            <a:endParaRPr lang="it-IT" sz="1800" dirty="0"/>
          </a:p>
        </p:txBody>
      </p:sp>
      <p:sp>
        <p:nvSpPr>
          <p:cNvPr id="4" name="Sottotitolo 3"/>
          <p:cNvSpPr>
            <a:spLocks noGrp="1"/>
          </p:cNvSpPr>
          <p:nvPr>
            <p:ph type="subTitle" idx="1"/>
          </p:nvPr>
        </p:nvSpPr>
        <p:spPr>
          <a:xfrm>
            <a:off x="5868144" y="2132856"/>
            <a:ext cx="2592288" cy="792088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endParaRPr lang="it-IT" sz="1800" dirty="0" smtClean="0"/>
          </a:p>
          <a:p>
            <a:r>
              <a:rPr lang="it-IT" sz="2100" dirty="0" smtClean="0">
                <a:solidFill>
                  <a:schemeClr val="tx1"/>
                </a:solidFill>
                <a:hlinkClick r:id="rId3" action="ppaction://hlinksldjump"/>
              </a:rPr>
              <a:t>CENTER</a:t>
            </a:r>
            <a:endParaRPr lang="it-IT" sz="2100" dirty="0" smtClean="0">
              <a:solidFill>
                <a:schemeClr val="tx1"/>
              </a:solidFill>
            </a:endParaRPr>
          </a:p>
          <a:p>
            <a:r>
              <a:rPr lang="it-IT" sz="1800" dirty="0">
                <a:solidFill>
                  <a:schemeClr val="tx1"/>
                </a:solidFill>
              </a:rPr>
              <a:t> </a:t>
            </a:r>
            <a:endParaRPr lang="it-IT" sz="1800" dirty="0" smtClean="0">
              <a:solidFill>
                <a:schemeClr val="tx1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5868144" y="4653136"/>
            <a:ext cx="2592288" cy="92333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endParaRPr lang="it-IT" dirty="0" smtClean="0"/>
          </a:p>
          <a:p>
            <a:pPr algn="ctr"/>
            <a:r>
              <a:rPr lang="it-IT" dirty="0" smtClean="0">
                <a:hlinkClick r:id="rId4" action="ppaction://hlinksldjump"/>
              </a:rPr>
              <a:t>SOUTH</a:t>
            </a:r>
            <a:endParaRPr lang="it-IT" dirty="0" smtClean="0"/>
          </a:p>
          <a:p>
            <a:pPr algn="ctr"/>
            <a:endParaRPr lang="it-IT" dirty="0"/>
          </a:p>
        </p:txBody>
      </p:sp>
      <p:pic>
        <p:nvPicPr>
          <p:cNvPr id="1030" name="Picture 6" descr="http://www.egm.it/comuni/italiamappata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5777999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3851920" y="764704"/>
          <a:ext cx="5292080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ttangolo 4"/>
          <p:cNvSpPr/>
          <p:nvPr/>
        </p:nvSpPr>
        <p:spPr>
          <a:xfrm>
            <a:off x="1403648" y="0"/>
            <a:ext cx="633670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it-IT" sz="6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Harrington" pitchFamily="82" charset="0"/>
              </a:rPr>
              <a:t>ETHNIC GROUPS</a:t>
            </a:r>
            <a:endParaRPr lang="it-IT" sz="6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9220" name="Picture 4" descr="http://it.dreamstime.com/giovani-e-donne-dei-gruppi-etnici-differenti-thumb186175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933055"/>
            <a:ext cx="4139952" cy="2924945"/>
          </a:xfrm>
          <a:prstGeom prst="rect">
            <a:avLst/>
          </a:prstGeom>
          <a:noFill/>
        </p:spPr>
      </p:pic>
      <p:pic>
        <p:nvPicPr>
          <p:cNvPr id="9222" name="Picture 6" descr="http://www.usl7.toscana.it/infofumo/images/stories/etnie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3867394"/>
            <a:ext cx="3816424" cy="2990606"/>
          </a:xfrm>
          <a:prstGeom prst="rect">
            <a:avLst/>
          </a:prstGeom>
          <a:noFill/>
        </p:spPr>
      </p:pic>
      <p:pic>
        <p:nvPicPr>
          <p:cNvPr id="9224" name="Picture 8" descr="http://2.bp.blogspot.com/-oWfgL4sRjdc/Tl4F37rCinI/AAAAAAAAAeU/7R_YpZQ72BQ/s1600/etni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052736"/>
            <a:ext cx="3620999" cy="278092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0"/>
            <a:ext cx="8363272" cy="2492896"/>
          </a:xfrm>
        </p:spPr>
        <p:txBody>
          <a:bodyPr>
            <a:noAutofit/>
          </a:bodyPr>
          <a:lstStyle/>
          <a:p>
            <a:r>
              <a:rPr lang="it-IT" sz="11500" dirty="0" smtClean="0">
                <a:ln w="0">
                  <a:solidFill>
                    <a:schemeClr val="tx1"/>
                  </a:solidFill>
                  <a:prstDash val="sysDash"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Rockwell Extra Bold" pitchFamily="18" charset="0"/>
              </a:rPr>
              <a:t>HOUSING</a:t>
            </a:r>
            <a:endParaRPr lang="it-IT" sz="11500" dirty="0">
              <a:ln w="0">
                <a:solidFill>
                  <a:schemeClr val="tx1"/>
                </a:solidFill>
                <a:prstDash val="sysDash"/>
              </a:ln>
              <a:blipFill dpi="0" rotWithShape="1">
                <a:blip r:embed="rId2"/>
                <a:srcRect/>
                <a:stretch>
                  <a:fillRect/>
                </a:stretch>
              </a:blipFill>
              <a:latin typeface="Rockwell Extra Bold" pitchFamily="18" charset="0"/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899592" y="2708920"/>
          <a:ext cx="7355160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8925"/>
            <a:ext cx="8964488" cy="1862048"/>
          </a:xfrm>
          <a:noFill/>
          <a:ln>
            <a:noFill/>
          </a:ln>
        </p:spPr>
        <p:txBody>
          <a:bodyPr wrap="square">
            <a:spAutoFit/>
            <a:scene3d>
              <a:camera prst="orthographicFront"/>
              <a:lightRig rig="flood" dir="t"/>
            </a:scene3d>
            <a:sp3d extrusionH="57150" prstMaterial="dkEdge">
              <a:bevelT w="38100" h="38100" prst="angle"/>
            </a:sp3d>
          </a:bodyPr>
          <a:lstStyle/>
          <a:p>
            <a:r>
              <a:rPr lang="it-IT" sz="11500" dirty="0" smtClean="0">
                <a:ln w="31750" cap="flat" cmpd="thickThin">
                  <a:solidFill>
                    <a:schemeClr val="tx1"/>
                  </a:solidFill>
                </a:ln>
                <a:blipFill>
                  <a:blip r:embed="rId2"/>
                  <a:stretch>
                    <a:fillRect/>
                  </a:stretch>
                </a:blip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Cooper Black" pitchFamily="18" charset="0"/>
                <a:cs typeface="Fingerpop" pitchFamily="34" charset="0"/>
              </a:rPr>
              <a:t>FAMILIES</a:t>
            </a:r>
            <a:endParaRPr lang="it-IT" sz="49600" dirty="0">
              <a:ln w="31750" cap="flat" cmpd="thickThin">
                <a:solidFill>
                  <a:schemeClr val="tx1"/>
                </a:solidFill>
              </a:ln>
              <a:blipFill>
                <a:blip r:embed="rId2"/>
                <a:stretch>
                  <a:fillRect/>
                </a:stretch>
              </a:blip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  <a:latin typeface="Cooper Black" pitchFamily="18" charset="0"/>
              <a:cs typeface="Fingerpop" pitchFamily="34" charset="0"/>
            </a:endParaRPr>
          </a:p>
        </p:txBody>
      </p:sp>
      <p:graphicFrame>
        <p:nvGraphicFramePr>
          <p:cNvPr id="5" name="Segnaposto contenuto 4"/>
          <p:cNvGraphicFramePr>
            <a:graphicFrameLocks noGrp="1"/>
          </p:cNvGraphicFramePr>
          <p:nvPr>
            <p:ph idx="1"/>
          </p:nvPr>
        </p:nvGraphicFramePr>
        <p:xfrm>
          <a:off x="539552" y="1844824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5445224"/>
            <a:ext cx="8229600" cy="1143000"/>
          </a:xfrm>
          <a:noFill/>
          <a:ln cap="sq">
            <a:noFill/>
            <a:bevel/>
          </a:ln>
          <a:scene3d>
            <a:camera prst="orthographicFront">
              <a:rot lat="0" lon="21299989" rev="0"/>
            </a:camera>
            <a:lightRig rig="threePt" dir="t"/>
          </a:scene3d>
        </p:spPr>
        <p:txBody>
          <a:bodyPr vert="horz">
            <a:prstTxWarp prst="textInflateBottom">
              <a:avLst/>
            </a:prstTxWarp>
            <a:noAutofit/>
          </a:bodyPr>
          <a:lstStyle/>
          <a:p>
            <a:r>
              <a:rPr lang="it-IT" sz="6000" dirty="0" smtClean="0">
                <a:ln w="0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MILAN’S  </a:t>
            </a:r>
            <a:r>
              <a:rPr lang="it-IT" sz="2800" dirty="0" smtClean="0">
                <a:ln w="0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6000" dirty="0" smtClean="0">
                <a:ln w="0">
                  <a:solidFill>
                    <a:schemeClr val="tx1"/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CATHEDRAL</a:t>
            </a:r>
            <a:endParaRPr lang="it-IT" sz="2800" dirty="0">
              <a:ln w="0">
                <a:solidFill>
                  <a:schemeClr val="tx1"/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0"/>
            <a:ext cx="8424936" cy="1340768"/>
          </a:xfrm>
        </p:spPr>
        <p:txBody>
          <a:bodyPr>
            <a:prstTxWarp prst="textCascadeDown">
              <a:avLst>
                <a:gd name="adj" fmla="val 34892"/>
              </a:avLst>
            </a:prstTxWarp>
          </a:bodyPr>
          <a:lstStyle/>
          <a:p>
            <a:r>
              <a:rPr lang="it-IT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COLOSSEO</a:t>
            </a:r>
            <a:endParaRPr lang="it-IT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>
            <a:off x="7812360" y="260648"/>
            <a:ext cx="742511" cy="415498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6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E</a:t>
            </a:r>
          </a:p>
          <a:p>
            <a:pPr algn="ctr"/>
            <a:r>
              <a:rPr lang="it-IT" sz="6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T</a:t>
            </a:r>
          </a:p>
          <a:p>
            <a:pPr algn="ctr"/>
            <a:r>
              <a:rPr lang="it-IT" sz="6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N</a:t>
            </a:r>
          </a:p>
          <a:p>
            <a:pPr algn="ctr"/>
            <a:r>
              <a:rPr lang="it-IT" sz="66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</a:t>
            </a:r>
            <a:endParaRPr lang="it-IT" sz="6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0" name="Picture 18" descr="http://upload.wikimedia.org/wikipedia/commons/2/20/Emilia-Romagna-Bandier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88640" y="1844824"/>
            <a:ext cx="4536504" cy="3024336"/>
          </a:xfrm>
          <a:prstGeom prst="rect">
            <a:avLst/>
          </a:prstGeom>
          <a:noFill/>
        </p:spPr>
      </p:pic>
      <p:pic>
        <p:nvPicPr>
          <p:cNvPr id="3086" name="Picture 14" descr="http://www.icpaderno.it/secpad/Italia/friuli_venezia_giulia_bandier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4941168"/>
            <a:ext cx="3024336" cy="1916832"/>
          </a:xfrm>
          <a:prstGeom prst="rect">
            <a:avLst/>
          </a:prstGeom>
          <a:noFill/>
        </p:spPr>
      </p:pic>
      <p:pic>
        <p:nvPicPr>
          <p:cNvPr id="3084" name="Picture 12" descr="http://raixevenete.net/images/fla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941168"/>
            <a:ext cx="2987824" cy="1916832"/>
          </a:xfrm>
          <a:prstGeom prst="rect">
            <a:avLst/>
          </a:prstGeom>
          <a:noFill/>
        </p:spPr>
      </p:pic>
      <p:pic>
        <p:nvPicPr>
          <p:cNvPr id="3082" name="Picture 10" descr="http://upload.wikimedia.org/wikipedia/commons/thumb/7/7f/Flag_of_Trentino-South_Tyrol.svg/300px-Flag_of_Trentino-South_Tyrol.sv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5013176"/>
            <a:ext cx="3131840" cy="1844824"/>
          </a:xfrm>
          <a:prstGeom prst="rect">
            <a:avLst/>
          </a:prstGeom>
          <a:noFill/>
        </p:spPr>
      </p:pic>
      <p:pic>
        <p:nvPicPr>
          <p:cNvPr id="3080" name="Picture 8" descr="http://www.icpaderno.it/secpad/Italia/lombardia_bandier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1916832"/>
            <a:ext cx="3131840" cy="1916832"/>
          </a:xfrm>
          <a:prstGeom prst="rect">
            <a:avLst/>
          </a:prstGeom>
          <a:noFill/>
        </p:spPr>
      </p:pic>
      <p:pic>
        <p:nvPicPr>
          <p:cNvPr id="3078" name="Picture 6" descr="http://upload.wikimedia.org/wikipedia/commons/d/d5/Liguria-Bandiera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12160" y="0"/>
            <a:ext cx="3131840" cy="1916832"/>
          </a:xfrm>
          <a:prstGeom prst="rect">
            <a:avLst/>
          </a:prstGeom>
          <a:noFill/>
        </p:spPr>
      </p:pic>
      <p:pic>
        <p:nvPicPr>
          <p:cNvPr id="3076" name="Picture 4" descr="http://upload.wikimedia.org/wikipedia/commons/b/be/Valle_d'Aosta-Bandiera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31840" y="0"/>
            <a:ext cx="2880320" cy="1916832"/>
          </a:xfrm>
          <a:prstGeom prst="rect">
            <a:avLst/>
          </a:prstGeom>
          <a:noFill/>
        </p:spPr>
      </p:pic>
      <p:pic>
        <p:nvPicPr>
          <p:cNvPr id="3074" name="Picture 2" descr="http://www.new-media.it/portal/foto/piemonte-bandiera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3131840" cy="1916832"/>
          </a:xfrm>
          <a:prstGeom prst="rect">
            <a:avLst/>
          </a:prstGeom>
          <a:noFill/>
        </p:spPr>
      </p:pic>
      <p:graphicFrame>
        <p:nvGraphicFramePr>
          <p:cNvPr id="6" name="Segnaposto contenuto 5"/>
          <p:cNvGraphicFramePr>
            <a:graphicFrameLocks noGrp="1"/>
          </p:cNvGraphicFramePr>
          <p:nvPr>
            <p:ph idx="1"/>
          </p:nvPr>
        </p:nvGraphicFramePr>
        <p:xfrm>
          <a:off x="1619672" y="1556792"/>
          <a:ext cx="6912768" cy="45365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pic>
        <p:nvPicPr>
          <p:cNvPr id="1026" name="Picture 2" descr="C:\Users\Bucci\AppData\Local\Microsoft\Windows\Temporary Internet Files\Content.IE5\QBA09OFK\MC900442134[1].png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6021288"/>
            <a:ext cx="842404" cy="836712"/>
          </a:xfrm>
          <a:prstGeom prst="rect">
            <a:avLst/>
          </a:prstGeom>
          <a:noFill/>
        </p:spPr>
      </p:pic>
      <p:sp>
        <p:nvSpPr>
          <p:cNvPr id="5" name="Rettangolo 4"/>
          <p:cNvSpPr/>
          <p:nvPr/>
        </p:nvSpPr>
        <p:spPr>
          <a:xfrm>
            <a:off x="1286440" y="476672"/>
            <a:ext cx="686566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it-IT" sz="6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NORTH </a:t>
            </a:r>
            <a:r>
              <a:rPr lang="it-IT" sz="60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POPULATION</a:t>
            </a:r>
            <a:endParaRPr lang="it-IT" sz="60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34</Words>
  <Application>Microsoft Office PowerPoint</Application>
  <PresentationFormat>Presentazione su schermo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2" baseType="lpstr">
      <vt:lpstr>Tema di Office</vt:lpstr>
      <vt:lpstr>Diapositiva 1</vt:lpstr>
      <vt:lpstr>NORTH</vt:lpstr>
      <vt:lpstr>Diapositiva 3</vt:lpstr>
      <vt:lpstr>HOUSING</vt:lpstr>
      <vt:lpstr>FAMILIES</vt:lpstr>
      <vt:lpstr>MILAN’S   CATHEDRAL</vt:lpstr>
      <vt:lpstr>COLOSSEO</vt:lpstr>
      <vt:lpstr>Diapositiva 8</vt:lpstr>
      <vt:lpstr>Diapositiva 9</vt:lpstr>
      <vt:lpstr>Diapositiva 10</vt:lpstr>
      <vt:lpstr>Diapositiva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casa</dc:creator>
  <cp:lastModifiedBy>Bucci</cp:lastModifiedBy>
  <cp:revision>59</cp:revision>
  <dcterms:created xsi:type="dcterms:W3CDTF">2012-03-22T14:04:58Z</dcterms:created>
  <dcterms:modified xsi:type="dcterms:W3CDTF">2012-04-05T08:21:57Z</dcterms:modified>
</cp:coreProperties>
</file>